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2" r:id="rId1"/>
  </p:sldMasterIdLst>
  <p:notesMasterIdLst>
    <p:notesMasterId r:id="rId27"/>
  </p:notesMasterIdLst>
  <p:handoutMasterIdLst>
    <p:handoutMasterId r:id="rId28"/>
  </p:handoutMasterIdLst>
  <p:sldIdLst>
    <p:sldId id="312" r:id="rId2"/>
    <p:sldId id="313" r:id="rId3"/>
    <p:sldId id="314" r:id="rId4"/>
    <p:sldId id="309" r:id="rId5"/>
    <p:sldId id="310" r:id="rId6"/>
    <p:sldId id="277" r:id="rId7"/>
    <p:sldId id="308" r:id="rId8"/>
    <p:sldId id="302" r:id="rId9"/>
    <p:sldId id="269" r:id="rId10"/>
    <p:sldId id="311" r:id="rId11"/>
    <p:sldId id="305" r:id="rId12"/>
    <p:sldId id="295" r:id="rId13"/>
    <p:sldId id="290" r:id="rId14"/>
    <p:sldId id="289" r:id="rId15"/>
    <p:sldId id="301" r:id="rId16"/>
    <p:sldId id="287" r:id="rId17"/>
    <p:sldId id="284" r:id="rId18"/>
    <p:sldId id="280" r:id="rId19"/>
    <p:sldId id="270" r:id="rId20"/>
    <p:sldId id="307" r:id="rId21"/>
    <p:sldId id="315" r:id="rId22"/>
    <p:sldId id="306" r:id="rId23"/>
    <p:sldId id="297" r:id="rId24"/>
    <p:sldId id="286" r:id="rId25"/>
    <p:sldId id="274" r:id="rId26"/>
  </p:sldIdLst>
  <p:sldSz cx="9144000" cy="6858000" type="screen4x3"/>
  <p:notesSz cx="6669088"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B9F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033" autoAdjust="0"/>
  </p:normalViewPr>
  <p:slideViewPr>
    <p:cSldViewPr>
      <p:cViewPr varScale="1">
        <p:scale>
          <a:sx n="63" d="100"/>
          <a:sy n="63" d="100"/>
        </p:scale>
        <p:origin x="-1806" y="-11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5FC2A5-336D-4A5F-8678-5C586986268C}"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th-TH"/>
        </a:p>
      </dgm:t>
    </dgm:pt>
    <dgm:pt modelId="{240A56B7-0D41-4335-8500-AE4843654F31}">
      <dgm:prSet phldrT="[Text]"/>
      <dgm:spPr/>
      <dgm:t>
        <a:bodyPr/>
        <a:lstStyle/>
        <a:p>
          <a:r>
            <a:rPr lang="en-US" dirty="0" smtClean="0"/>
            <a:t>Investigate relative researches to deepen my understanding of this filed</a:t>
          </a:r>
          <a:endParaRPr lang="th-TH" dirty="0"/>
        </a:p>
      </dgm:t>
    </dgm:pt>
    <dgm:pt modelId="{2CB26445-021E-47BE-9DC1-60CC560DBE27}" type="parTrans" cxnId="{8D31D19F-30D9-4610-A936-BE74858823BD}">
      <dgm:prSet/>
      <dgm:spPr/>
      <dgm:t>
        <a:bodyPr/>
        <a:lstStyle/>
        <a:p>
          <a:endParaRPr kumimoji="1" lang="ja-JP" altLang="en-US"/>
        </a:p>
      </dgm:t>
    </dgm:pt>
    <dgm:pt modelId="{5D262418-01F9-45FE-B325-39EC032E5854}" type="sibTrans" cxnId="{8D31D19F-30D9-4610-A936-BE74858823BD}">
      <dgm:prSet/>
      <dgm:spPr/>
      <dgm:t>
        <a:bodyPr/>
        <a:lstStyle/>
        <a:p>
          <a:endParaRPr kumimoji="1" lang="ja-JP" altLang="en-US"/>
        </a:p>
      </dgm:t>
    </dgm:pt>
    <dgm:pt modelId="{6623DC66-5277-488D-A500-ECEC8598F149}">
      <dgm:prSet phldrT="[Text]"/>
      <dgm:spPr/>
      <dgm:t>
        <a:bodyPr/>
        <a:lstStyle/>
        <a:p>
          <a:r>
            <a:rPr lang="en-US" dirty="0" smtClean="0"/>
            <a:t>Find a suitable </a:t>
          </a:r>
          <a:r>
            <a:rPr kumimoji="1" lang="en-US" altLang="ja-JP" dirty="0" smtClean="0"/>
            <a:t>deep learning</a:t>
          </a:r>
          <a:r>
            <a:rPr lang="en-US" b="0" i="0" u="none" dirty="0" smtClean="0"/>
            <a:t> algorithm t</a:t>
          </a:r>
          <a:r>
            <a:rPr lang="en-US" dirty="0" smtClean="0"/>
            <a:t>o be used in my human motion recognition system</a:t>
          </a:r>
          <a:endParaRPr lang="th-TH" dirty="0"/>
        </a:p>
      </dgm:t>
    </dgm:pt>
    <dgm:pt modelId="{0D190DD2-C774-4CB2-8C19-18EF15504D8F}" type="parTrans" cxnId="{CB8CE2EE-947D-4555-8799-FBD0D21F0876}">
      <dgm:prSet/>
      <dgm:spPr/>
      <dgm:t>
        <a:bodyPr/>
        <a:lstStyle/>
        <a:p>
          <a:endParaRPr kumimoji="1" lang="ja-JP" altLang="en-US"/>
        </a:p>
      </dgm:t>
    </dgm:pt>
    <dgm:pt modelId="{E1F7598F-D702-441B-A4F9-95A73AB05566}" type="sibTrans" cxnId="{CB8CE2EE-947D-4555-8799-FBD0D21F0876}">
      <dgm:prSet/>
      <dgm:spPr/>
      <dgm:t>
        <a:bodyPr/>
        <a:lstStyle/>
        <a:p>
          <a:endParaRPr kumimoji="1" lang="ja-JP" altLang="en-US"/>
        </a:p>
      </dgm:t>
    </dgm:pt>
    <dgm:pt modelId="{F3A59DF3-A41F-4056-875B-E8B8A1616764}">
      <dgm:prSet phldrT="[Text]"/>
      <dgm:spPr/>
      <dgm:t>
        <a:bodyPr/>
        <a:lstStyle/>
        <a:p>
          <a:r>
            <a:rPr kumimoji="1" lang="en-US" altLang="ja-JP" b="0" i="0" u="none" dirty="0" smtClean="0"/>
            <a:t>On the base of the current framework to develop a recognition system which can recognize complex human motion.</a:t>
          </a:r>
          <a:endParaRPr lang="th-TH" dirty="0"/>
        </a:p>
      </dgm:t>
    </dgm:pt>
    <dgm:pt modelId="{CF634CD8-BBA9-4746-8CC8-58EBBF428F42}" type="parTrans" cxnId="{B04EE35C-CAE7-4A8C-83BC-942B78007D3B}">
      <dgm:prSet/>
      <dgm:spPr/>
      <dgm:t>
        <a:bodyPr/>
        <a:lstStyle/>
        <a:p>
          <a:endParaRPr kumimoji="1" lang="ja-JP" altLang="en-US"/>
        </a:p>
      </dgm:t>
    </dgm:pt>
    <dgm:pt modelId="{5CA7DB61-4BB8-470A-88A3-C4FE77B7B972}" type="sibTrans" cxnId="{B04EE35C-CAE7-4A8C-83BC-942B78007D3B}">
      <dgm:prSet/>
      <dgm:spPr/>
      <dgm:t>
        <a:bodyPr/>
        <a:lstStyle/>
        <a:p>
          <a:endParaRPr kumimoji="1" lang="ja-JP" altLang="en-US"/>
        </a:p>
      </dgm:t>
    </dgm:pt>
    <dgm:pt modelId="{1B0FB12C-84CC-46AF-9076-183BCF31E1BA}" type="pres">
      <dgm:prSet presAssocID="{3D5FC2A5-336D-4A5F-8678-5C586986268C}" presName="Name0" presStyleCnt="0">
        <dgm:presLayoutVars>
          <dgm:dir/>
          <dgm:animLvl val="lvl"/>
          <dgm:resizeHandles val="exact"/>
        </dgm:presLayoutVars>
      </dgm:prSet>
      <dgm:spPr/>
      <dgm:t>
        <a:bodyPr/>
        <a:lstStyle/>
        <a:p>
          <a:endParaRPr lang="th-TH"/>
        </a:p>
      </dgm:t>
    </dgm:pt>
    <dgm:pt modelId="{511F2662-7AB5-4A5B-BF80-5A7B2A704AB0}" type="pres">
      <dgm:prSet presAssocID="{F3A59DF3-A41F-4056-875B-E8B8A1616764}" presName="boxAndChildren" presStyleCnt="0"/>
      <dgm:spPr/>
    </dgm:pt>
    <dgm:pt modelId="{129BBFB3-10C5-446F-9EB6-1AF701B4009D}" type="pres">
      <dgm:prSet presAssocID="{F3A59DF3-A41F-4056-875B-E8B8A1616764}" presName="parentTextBox" presStyleLbl="node1" presStyleIdx="0" presStyleCnt="3" custScaleY="136070"/>
      <dgm:spPr/>
      <dgm:t>
        <a:bodyPr/>
        <a:lstStyle/>
        <a:p>
          <a:endParaRPr kumimoji="1" lang="ja-JP" altLang="en-US"/>
        </a:p>
      </dgm:t>
    </dgm:pt>
    <dgm:pt modelId="{F52289B9-43E1-48A2-91C3-0A399CA77263}" type="pres">
      <dgm:prSet presAssocID="{E1F7598F-D702-441B-A4F9-95A73AB05566}" presName="sp" presStyleCnt="0"/>
      <dgm:spPr/>
    </dgm:pt>
    <dgm:pt modelId="{C44F3560-287F-4E41-8182-35D352BB2055}" type="pres">
      <dgm:prSet presAssocID="{6623DC66-5277-488D-A500-ECEC8598F149}" presName="arrowAndChildren" presStyleCnt="0"/>
      <dgm:spPr/>
    </dgm:pt>
    <dgm:pt modelId="{0B069C5E-CAE8-4AE8-B82F-F672F2CB53F1}" type="pres">
      <dgm:prSet presAssocID="{6623DC66-5277-488D-A500-ECEC8598F149}" presName="parentTextArrow" presStyleLbl="node1" presStyleIdx="1" presStyleCnt="3"/>
      <dgm:spPr/>
      <dgm:t>
        <a:bodyPr/>
        <a:lstStyle/>
        <a:p>
          <a:endParaRPr kumimoji="1" lang="ja-JP" altLang="en-US"/>
        </a:p>
      </dgm:t>
    </dgm:pt>
    <dgm:pt modelId="{6C412098-CBC5-439E-B9C3-B2AB869A1109}" type="pres">
      <dgm:prSet presAssocID="{5D262418-01F9-45FE-B325-39EC032E5854}" presName="sp" presStyleCnt="0"/>
      <dgm:spPr/>
    </dgm:pt>
    <dgm:pt modelId="{774CFC6A-7B99-4004-B1F1-FD843347B190}" type="pres">
      <dgm:prSet presAssocID="{240A56B7-0D41-4335-8500-AE4843654F31}" presName="arrowAndChildren" presStyleCnt="0"/>
      <dgm:spPr/>
    </dgm:pt>
    <dgm:pt modelId="{04850BFF-1BB2-4DB0-94A9-F44353896B53}" type="pres">
      <dgm:prSet presAssocID="{240A56B7-0D41-4335-8500-AE4843654F31}" presName="parentTextArrow" presStyleLbl="node1" presStyleIdx="2" presStyleCnt="3"/>
      <dgm:spPr/>
      <dgm:t>
        <a:bodyPr/>
        <a:lstStyle/>
        <a:p>
          <a:endParaRPr kumimoji="1" lang="ja-JP" altLang="en-US"/>
        </a:p>
      </dgm:t>
    </dgm:pt>
  </dgm:ptLst>
  <dgm:cxnLst>
    <dgm:cxn modelId="{9539A600-CC47-4D86-A3BB-5A1350C4915C}" type="presOf" srcId="{240A56B7-0D41-4335-8500-AE4843654F31}" destId="{04850BFF-1BB2-4DB0-94A9-F44353896B53}" srcOrd="0" destOrd="0" presId="urn:microsoft.com/office/officeart/2005/8/layout/process4"/>
    <dgm:cxn modelId="{F75E72FB-8F5B-47B2-BE1F-2AFD3BCB08E7}" type="presOf" srcId="{F3A59DF3-A41F-4056-875B-E8B8A1616764}" destId="{129BBFB3-10C5-446F-9EB6-1AF701B4009D}" srcOrd="0" destOrd="0" presId="urn:microsoft.com/office/officeart/2005/8/layout/process4"/>
    <dgm:cxn modelId="{1A39632C-4B09-4AB2-8B7C-1F1B729A088B}" type="presOf" srcId="{3D5FC2A5-336D-4A5F-8678-5C586986268C}" destId="{1B0FB12C-84CC-46AF-9076-183BCF31E1BA}" srcOrd="0" destOrd="0" presId="urn:microsoft.com/office/officeart/2005/8/layout/process4"/>
    <dgm:cxn modelId="{CB204140-1E17-4CFC-9036-906E6D7E26A0}" type="presOf" srcId="{6623DC66-5277-488D-A500-ECEC8598F149}" destId="{0B069C5E-CAE8-4AE8-B82F-F672F2CB53F1}" srcOrd="0" destOrd="0" presId="urn:microsoft.com/office/officeart/2005/8/layout/process4"/>
    <dgm:cxn modelId="{B04EE35C-CAE7-4A8C-83BC-942B78007D3B}" srcId="{3D5FC2A5-336D-4A5F-8678-5C586986268C}" destId="{F3A59DF3-A41F-4056-875B-E8B8A1616764}" srcOrd="2" destOrd="0" parTransId="{CF634CD8-BBA9-4746-8CC8-58EBBF428F42}" sibTransId="{5CA7DB61-4BB8-470A-88A3-C4FE77B7B972}"/>
    <dgm:cxn modelId="{CB8CE2EE-947D-4555-8799-FBD0D21F0876}" srcId="{3D5FC2A5-336D-4A5F-8678-5C586986268C}" destId="{6623DC66-5277-488D-A500-ECEC8598F149}" srcOrd="1" destOrd="0" parTransId="{0D190DD2-C774-4CB2-8C19-18EF15504D8F}" sibTransId="{E1F7598F-D702-441B-A4F9-95A73AB05566}"/>
    <dgm:cxn modelId="{8D31D19F-30D9-4610-A936-BE74858823BD}" srcId="{3D5FC2A5-336D-4A5F-8678-5C586986268C}" destId="{240A56B7-0D41-4335-8500-AE4843654F31}" srcOrd="0" destOrd="0" parTransId="{2CB26445-021E-47BE-9DC1-60CC560DBE27}" sibTransId="{5D262418-01F9-45FE-B325-39EC032E5854}"/>
    <dgm:cxn modelId="{7B2E0AD6-62B6-44BD-A516-860480EDD383}" type="presParOf" srcId="{1B0FB12C-84CC-46AF-9076-183BCF31E1BA}" destId="{511F2662-7AB5-4A5B-BF80-5A7B2A704AB0}" srcOrd="0" destOrd="0" presId="urn:microsoft.com/office/officeart/2005/8/layout/process4"/>
    <dgm:cxn modelId="{667E9A78-D032-4539-ADF4-4711000287AE}" type="presParOf" srcId="{511F2662-7AB5-4A5B-BF80-5A7B2A704AB0}" destId="{129BBFB3-10C5-446F-9EB6-1AF701B4009D}" srcOrd="0" destOrd="0" presId="urn:microsoft.com/office/officeart/2005/8/layout/process4"/>
    <dgm:cxn modelId="{01A83960-045C-4590-9BB0-90715C515164}" type="presParOf" srcId="{1B0FB12C-84CC-46AF-9076-183BCF31E1BA}" destId="{F52289B9-43E1-48A2-91C3-0A399CA77263}" srcOrd="1" destOrd="0" presId="urn:microsoft.com/office/officeart/2005/8/layout/process4"/>
    <dgm:cxn modelId="{AFFD56B3-FADE-4FCB-A251-12C3CA014C4F}" type="presParOf" srcId="{1B0FB12C-84CC-46AF-9076-183BCF31E1BA}" destId="{C44F3560-287F-4E41-8182-35D352BB2055}" srcOrd="2" destOrd="0" presId="urn:microsoft.com/office/officeart/2005/8/layout/process4"/>
    <dgm:cxn modelId="{42616578-FD58-4ACD-8B40-3035E797C950}" type="presParOf" srcId="{C44F3560-287F-4E41-8182-35D352BB2055}" destId="{0B069C5E-CAE8-4AE8-B82F-F672F2CB53F1}" srcOrd="0" destOrd="0" presId="urn:microsoft.com/office/officeart/2005/8/layout/process4"/>
    <dgm:cxn modelId="{67FC3C88-02E3-455D-A6E3-CAE5B58A787A}" type="presParOf" srcId="{1B0FB12C-84CC-46AF-9076-183BCF31E1BA}" destId="{6C412098-CBC5-439E-B9C3-B2AB869A1109}" srcOrd="3" destOrd="0" presId="urn:microsoft.com/office/officeart/2005/8/layout/process4"/>
    <dgm:cxn modelId="{25D49280-DE30-4054-8820-75AB506F8E8C}" type="presParOf" srcId="{1B0FB12C-84CC-46AF-9076-183BCF31E1BA}" destId="{774CFC6A-7B99-4004-B1F1-FD843347B190}" srcOrd="4" destOrd="0" presId="urn:microsoft.com/office/officeart/2005/8/layout/process4"/>
    <dgm:cxn modelId="{859A631E-39C0-4E9F-9774-7EC7748E1672}" type="presParOf" srcId="{774CFC6A-7B99-4004-B1F1-FD843347B190}" destId="{04850BFF-1BB2-4DB0-94A9-F44353896B5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BBFB3-10C5-446F-9EB6-1AF701B4009D}">
      <dsp:nvSpPr>
        <dsp:cNvPr id="0" name=""/>
        <dsp:cNvSpPr/>
      </dsp:nvSpPr>
      <dsp:spPr>
        <a:xfrm>
          <a:off x="0" y="3370447"/>
          <a:ext cx="8229600" cy="1505057"/>
        </a:xfrm>
        <a:prstGeom prst="rect">
          <a:avLst/>
        </a:prstGeom>
        <a:solidFill>
          <a:schemeClr val="accent5">
            <a:hueOff val="0"/>
            <a:satOff val="0"/>
            <a:lumOff val="0"/>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kumimoji="1" lang="en-US" altLang="ja-JP" sz="2500" b="0" i="0" u="none" kern="1200" dirty="0" smtClean="0"/>
            <a:t>On the base of the current framework to develop a recognition system which can recognize complex human motion.</a:t>
          </a:r>
          <a:endParaRPr lang="th-TH" sz="2500" kern="1200" dirty="0"/>
        </a:p>
      </dsp:txBody>
      <dsp:txXfrm>
        <a:off x="0" y="3370447"/>
        <a:ext cx="8229600" cy="1505057"/>
      </dsp:txXfrm>
    </dsp:sp>
    <dsp:sp modelId="{0B069C5E-CAE8-4AE8-B82F-F672F2CB53F1}">
      <dsp:nvSpPr>
        <dsp:cNvPr id="0" name=""/>
        <dsp:cNvSpPr/>
      </dsp:nvSpPr>
      <dsp:spPr>
        <a:xfrm rot="10800000">
          <a:off x="0" y="1685871"/>
          <a:ext cx="8229600" cy="1701167"/>
        </a:xfrm>
        <a:prstGeom prst="upArrowCallout">
          <a:avLst/>
        </a:prstGeom>
        <a:solidFill>
          <a:schemeClr val="accent5">
            <a:hueOff val="-6198687"/>
            <a:satOff val="9275"/>
            <a:lumOff val="-10392"/>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Find a suitable </a:t>
          </a:r>
          <a:r>
            <a:rPr kumimoji="1" lang="en-US" altLang="ja-JP" sz="2500" kern="1200" dirty="0" smtClean="0"/>
            <a:t>deep learning</a:t>
          </a:r>
          <a:r>
            <a:rPr lang="en-US" sz="2500" b="0" i="0" u="none" kern="1200" dirty="0" smtClean="0"/>
            <a:t> algorithm t</a:t>
          </a:r>
          <a:r>
            <a:rPr lang="en-US" sz="2500" kern="1200" dirty="0" smtClean="0"/>
            <a:t>o be used in my human motion recognition system</a:t>
          </a:r>
          <a:endParaRPr lang="th-TH" sz="2500" kern="1200" dirty="0"/>
        </a:p>
      </dsp:txBody>
      <dsp:txXfrm rot="10800000">
        <a:off x="0" y="1685871"/>
        <a:ext cx="8229600" cy="1105367"/>
      </dsp:txXfrm>
    </dsp:sp>
    <dsp:sp modelId="{04850BFF-1BB2-4DB0-94A9-F44353896B53}">
      <dsp:nvSpPr>
        <dsp:cNvPr id="0" name=""/>
        <dsp:cNvSpPr/>
      </dsp:nvSpPr>
      <dsp:spPr>
        <a:xfrm rot="10800000">
          <a:off x="0" y="1295"/>
          <a:ext cx="8229600" cy="1701167"/>
        </a:xfrm>
        <a:prstGeom prst="upArrowCallout">
          <a:avLst/>
        </a:prstGeom>
        <a:solidFill>
          <a:schemeClr val="accent5">
            <a:hueOff val="-12397374"/>
            <a:satOff val="18550"/>
            <a:lumOff val="-20783"/>
            <a:alphaOff val="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Investigate relative researches to deepen my understanding of this filed</a:t>
          </a:r>
          <a:endParaRPr lang="th-TH" sz="2500" kern="1200" dirty="0"/>
        </a:p>
      </dsp:txBody>
      <dsp:txXfrm rot="10800000">
        <a:off x="0" y="1295"/>
        <a:ext cx="8229600" cy="11053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8056"/>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sz="quarter" idx="1"/>
          </p:nvPr>
        </p:nvSpPr>
        <p:spPr>
          <a:xfrm>
            <a:off x="3777607" y="1"/>
            <a:ext cx="2889938" cy="498056"/>
          </a:xfrm>
          <a:prstGeom prst="rect">
            <a:avLst/>
          </a:prstGeom>
        </p:spPr>
        <p:txBody>
          <a:bodyPr vert="horz" lIns="91440" tIns="45720" rIns="91440" bIns="45720" rtlCol="0"/>
          <a:lstStyle>
            <a:lvl1pPr algn="r">
              <a:defRPr sz="1200"/>
            </a:lvl1pPr>
          </a:lstStyle>
          <a:p>
            <a:fld id="{A348F47B-C206-4285-AD9C-6EE208F3A245}" type="datetimeFigureOut">
              <a:rPr lang="th-TH" smtClean="0"/>
              <a:t>29/08/59</a:t>
            </a:fld>
            <a:endParaRPr lang="th-TH"/>
          </a:p>
        </p:txBody>
      </p:sp>
      <p:sp>
        <p:nvSpPr>
          <p:cNvPr id="4" name="Footer Placeholder 3"/>
          <p:cNvSpPr>
            <a:spLocks noGrp="1"/>
          </p:cNvSpPr>
          <p:nvPr>
            <p:ph type="ftr" sz="quarter" idx="2"/>
          </p:nvPr>
        </p:nvSpPr>
        <p:spPr>
          <a:xfrm>
            <a:off x="0" y="9428584"/>
            <a:ext cx="2889938" cy="498055"/>
          </a:xfrm>
          <a:prstGeom prst="rect">
            <a:avLst/>
          </a:prstGeom>
        </p:spPr>
        <p:txBody>
          <a:bodyPr vert="horz" lIns="91440" tIns="45720" rIns="91440" bIns="45720" rtlCol="0" anchor="b"/>
          <a:lstStyle>
            <a:lvl1pPr algn="l">
              <a:defRPr sz="1200"/>
            </a:lvl1pPr>
          </a:lstStyle>
          <a:p>
            <a:endParaRPr lang="th-TH"/>
          </a:p>
        </p:txBody>
      </p:sp>
      <p:sp>
        <p:nvSpPr>
          <p:cNvPr id="5" name="Slide Number Placeholder 4"/>
          <p:cNvSpPr>
            <a:spLocks noGrp="1"/>
          </p:cNvSpPr>
          <p:nvPr>
            <p:ph type="sldNum" sz="quarter" idx="3"/>
          </p:nvPr>
        </p:nvSpPr>
        <p:spPr>
          <a:xfrm>
            <a:off x="3777607" y="9428584"/>
            <a:ext cx="2889938" cy="498055"/>
          </a:xfrm>
          <a:prstGeom prst="rect">
            <a:avLst/>
          </a:prstGeom>
        </p:spPr>
        <p:txBody>
          <a:bodyPr vert="horz" lIns="91440" tIns="45720" rIns="91440" bIns="45720" rtlCol="0" anchor="b"/>
          <a:lstStyle>
            <a:lvl1pPr algn="r">
              <a:defRPr sz="1200"/>
            </a:lvl1pPr>
          </a:lstStyle>
          <a:p>
            <a:fld id="{EC832CE5-BEF9-4F57-A95C-0DDA875C7C2B}" type="slidenum">
              <a:rPr lang="th-TH" smtClean="0"/>
              <a:t>‹#›</a:t>
            </a:fld>
            <a:endParaRPr lang="th-TH"/>
          </a:p>
        </p:txBody>
      </p:sp>
    </p:spTree>
    <p:extLst>
      <p:ext uri="{BB962C8B-B14F-4D97-AF65-F5344CB8AC3E}">
        <p14:creationId xmlns:p14="http://schemas.microsoft.com/office/powerpoint/2010/main" val="36417094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889938" cy="498056"/>
          </a:xfrm>
          <a:prstGeom prst="rect">
            <a:avLst/>
          </a:prstGeom>
        </p:spPr>
        <p:txBody>
          <a:bodyPr vert="horz" lIns="91440" tIns="45720" rIns="91440" bIns="45720" rtlCol="0"/>
          <a:lstStyle>
            <a:lvl1pPr algn="l">
              <a:defRPr sz="1200"/>
            </a:lvl1pPr>
          </a:lstStyle>
          <a:p>
            <a:endParaRPr lang="th-TH"/>
          </a:p>
        </p:txBody>
      </p:sp>
      <p:sp>
        <p:nvSpPr>
          <p:cNvPr id="3" name="Date Placeholder 2"/>
          <p:cNvSpPr>
            <a:spLocks noGrp="1"/>
          </p:cNvSpPr>
          <p:nvPr>
            <p:ph type="dt" idx="1"/>
          </p:nvPr>
        </p:nvSpPr>
        <p:spPr>
          <a:xfrm>
            <a:off x="3777607" y="1"/>
            <a:ext cx="2889938" cy="498056"/>
          </a:xfrm>
          <a:prstGeom prst="rect">
            <a:avLst/>
          </a:prstGeom>
        </p:spPr>
        <p:txBody>
          <a:bodyPr vert="horz" lIns="91440" tIns="45720" rIns="91440" bIns="45720" rtlCol="0"/>
          <a:lstStyle>
            <a:lvl1pPr algn="r">
              <a:defRPr sz="1200"/>
            </a:lvl1pPr>
          </a:lstStyle>
          <a:p>
            <a:fld id="{0225EC39-70BC-4791-AFD3-3650F14FFBDC}" type="datetimeFigureOut">
              <a:rPr lang="th-TH" smtClean="0"/>
              <a:t>29/08/59</a:t>
            </a:fld>
            <a:endParaRPr lang="th-TH"/>
          </a:p>
        </p:txBody>
      </p:sp>
      <p:sp>
        <p:nvSpPr>
          <p:cNvPr id="4" name="Slide Image Placeholder 3"/>
          <p:cNvSpPr>
            <a:spLocks noGrp="1" noRot="1" noChangeAspect="1"/>
          </p:cNvSpPr>
          <p:nvPr>
            <p:ph type="sldImg" idx="2"/>
          </p:nvPr>
        </p:nvSpPr>
        <p:spPr>
          <a:xfrm>
            <a:off x="1101725" y="1241425"/>
            <a:ext cx="4465638" cy="3349625"/>
          </a:xfrm>
          <a:prstGeom prst="rect">
            <a:avLst/>
          </a:prstGeom>
          <a:noFill/>
          <a:ln w="12700">
            <a:solidFill>
              <a:prstClr val="black"/>
            </a:solidFill>
          </a:ln>
        </p:spPr>
        <p:txBody>
          <a:bodyPr vert="horz" lIns="91440" tIns="45720" rIns="91440" bIns="45720" rtlCol="0" anchor="ctr"/>
          <a:lstStyle/>
          <a:p>
            <a:endParaRPr lang="th-TH"/>
          </a:p>
        </p:txBody>
      </p:sp>
      <p:sp>
        <p:nvSpPr>
          <p:cNvPr id="5" name="Notes Placeholder 4"/>
          <p:cNvSpPr>
            <a:spLocks noGrp="1"/>
          </p:cNvSpPr>
          <p:nvPr>
            <p:ph type="body" sz="quarter" idx="3"/>
          </p:nvPr>
        </p:nvSpPr>
        <p:spPr>
          <a:xfrm>
            <a:off x="666909" y="4777194"/>
            <a:ext cx="5335270" cy="390861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h-TH"/>
          </a:p>
        </p:txBody>
      </p:sp>
      <p:sp>
        <p:nvSpPr>
          <p:cNvPr id="6" name="Footer Placeholder 5"/>
          <p:cNvSpPr>
            <a:spLocks noGrp="1"/>
          </p:cNvSpPr>
          <p:nvPr>
            <p:ph type="ftr" sz="quarter" idx="4"/>
          </p:nvPr>
        </p:nvSpPr>
        <p:spPr>
          <a:xfrm>
            <a:off x="0" y="9428584"/>
            <a:ext cx="2889938" cy="498055"/>
          </a:xfrm>
          <a:prstGeom prst="rect">
            <a:avLst/>
          </a:prstGeom>
        </p:spPr>
        <p:txBody>
          <a:bodyPr vert="horz" lIns="91440" tIns="45720" rIns="91440" bIns="45720" rtlCol="0" anchor="b"/>
          <a:lstStyle>
            <a:lvl1pPr algn="l">
              <a:defRPr sz="1200"/>
            </a:lvl1pPr>
          </a:lstStyle>
          <a:p>
            <a:endParaRPr lang="th-TH"/>
          </a:p>
        </p:txBody>
      </p:sp>
      <p:sp>
        <p:nvSpPr>
          <p:cNvPr id="7" name="Slide Number Placeholder 6"/>
          <p:cNvSpPr>
            <a:spLocks noGrp="1"/>
          </p:cNvSpPr>
          <p:nvPr>
            <p:ph type="sldNum" sz="quarter" idx="5"/>
          </p:nvPr>
        </p:nvSpPr>
        <p:spPr>
          <a:xfrm>
            <a:off x="3777607" y="9428584"/>
            <a:ext cx="2889938" cy="498055"/>
          </a:xfrm>
          <a:prstGeom prst="rect">
            <a:avLst/>
          </a:prstGeom>
        </p:spPr>
        <p:txBody>
          <a:bodyPr vert="horz" lIns="91440" tIns="45720" rIns="91440" bIns="45720" rtlCol="0" anchor="b"/>
          <a:lstStyle>
            <a:lvl1pPr algn="r">
              <a:defRPr sz="1200"/>
            </a:lvl1pPr>
          </a:lstStyle>
          <a:p>
            <a:fld id="{CA953D09-615E-4267-A6FB-266655C139A0}" type="slidenum">
              <a:rPr lang="th-TH" smtClean="0"/>
              <a:t>‹#›</a:t>
            </a:fld>
            <a:endParaRPr lang="th-TH"/>
          </a:p>
        </p:txBody>
      </p:sp>
    </p:spTree>
    <p:extLst>
      <p:ext uri="{BB962C8B-B14F-4D97-AF65-F5344CB8AC3E}">
        <p14:creationId xmlns:p14="http://schemas.microsoft.com/office/powerpoint/2010/main" val="12084842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Good afternoon.</a:t>
            </a:r>
            <a:r>
              <a:rPr kumimoji="1" lang="en-US" altLang="ja-JP" baseline="0" dirty="0" smtClean="0"/>
              <a:t> I would like to thank you everyone for coming today.</a:t>
            </a:r>
            <a:endParaRPr kumimoji="1" lang="en-US" altLang="ja-JP" dirty="0" smtClean="0"/>
          </a:p>
          <a:p>
            <a:r>
              <a:rPr kumimoji="1" lang="en-US" altLang="ja-JP" dirty="0" smtClean="0"/>
              <a:t>OK.</a:t>
            </a:r>
            <a:r>
              <a:rPr kumimoji="1" lang="en-US" altLang="ja-JP" baseline="0" dirty="0" smtClean="0"/>
              <a:t> Let me start my presentation.</a:t>
            </a:r>
          </a:p>
          <a:p>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a:t>
            </a:fld>
            <a:endParaRPr lang="th-TH"/>
          </a:p>
        </p:txBody>
      </p:sp>
    </p:spTree>
    <p:extLst>
      <p:ext uri="{BB962C8B-B14F-4D97-AF65-F5344CB8AC3E}">
        <p14:creationId xmlns:p14="http://schemas.microsoft.com/office/powerpoint/2010/main" val="475033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I would like to talk</a:t>
            </a:r>
            <a:r>
              <a:rPr lang="en-US" altLang="ja-JP" sz="1800" baseline="0" dirty="0" smtClean="0"/>
              <a:t> about the Background of my research.</a:t>
            </a:r>
            <a:endParaRPr lang="en-US"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In</a:t>
            </a:r>
            <a:r>
              <a:rPr lang="en-US" altLang="ja-JP" sz="1800" baseline="0" dirty="0" smtClean="0"/>
              <a:t> r</a:t>
            </a:r>
            <a:r>
              <a:rPr lang="en-US" altLang="ja-JP" sz="1800" dirty="0" smtClean="0"/>
              <a:t>ecently invention of human gesture recognition,Machine</a:t>
            </a:r>
            <a:r>
              <a:rPr lang="en-US" altLang="ja-JP" sz="1800" baseline="0" dirty="0" smtClean="0"/>
              <a:t> Learning</a:t>
            </a:r>
            <a:r>
              <a:rPr lang="en-US" altLang="ja-JP" sz="1800" dirty="0" smtClean="0"/>
              <a:t> and motion capture sensor has received interest in the fields of computer vision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And there are many challenges associated with the accuracy and usefulness of gesture recognition application using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p:txBody>
      </p:sp>
      <p:sp>
        <p:nvSpPr>
          <p:cNvPr id="4" name="Slide Number Placeholder 3"/>
          <p:cNvSpPr>
            <a:spLocks noGrp="1"/>
          </p:cNvSpPr>
          <p:nvPr>
            <p:ph type="sldNum" sz="quarter" idx="10"/>
          </p:nvPr>
        </p:nvSpPr>
        <p:spPr/>
        <p:txBody>
          <a:bodyPr/>
          <a:lstStyle/>
          <a:p>
            <a:fld id="{CA953D09-615E-4267-A6FB-266655C139A0}" type="slidenum">
              <a:rPr lang="th-TH" smtClean="0"/>
              <a:t>10</a:t>
            </a:fld>
            <a:endParaRPr lang="th-TH"/>
          </a:p>
        </p:txBody>
      </p:sp>
    </p:spTree>
    <p:extLst>
      <p:ext uri="{BB962C8B-B14F-4D97-AF65-F5344CB8AC3E}">
        <p14:creationId xmlns:p14="http://schemas.microsoft.com/office/powerpoint/2010/main" val="20959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So I</a:t>
            </a:r>
            <a:r>
              <a:rPr lang="en-US" altLang="ja-JP" sz="1800" baseline="0" dirty="0" smtClean="0"/>
              <a:t> developed a simple </a:t>
            </a:r>
            <a:r>
              <a:rPr lang="en-US" altLang="ja-JP" sz="1800" dirty="0" smtClean="0"/>
              <a:t>gesture recognition system with Neuron MOCAP using HMMs</a:t>
            </a:r>
            <a:endParaRPr lang="th-TH"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Allowing users to input gesture commands instead of mouse and keyboard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With collecting motion data from Neuron MOCAP over 300 samples and then using this data to train a motion gesture recognition model based on hidden markov model.</a:t>
            </a:r>
            <a:endParaRPr lang="th-TH"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The goal is to develop simple gesture recognition application which can open some windows software by itself (Paint,Notepad,Calculator)</a:t>
            </a:r>
            <a:endParaRPr lang="th-TH" altLang="ja-JP" sz="18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11</a:t>
            </a:fld>
            <a:endParaRPr lang="th-TH"/>
          </a:p>
        </p:txBody>
      </p:sp>
    </p:spTree>
    <p:extLst>
      <p:ext uri="{BB962C8B-B14F-4D97-AF65-F5344CB8AC3E}">
        <p14:creationId xmlns:p14="http://schemas.microsoft.com/office/powerpoint/2010/main" val="7259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The</a:t>
            </a:r>
            <a:r>
              <a:rPr lang="en-US" altLang="ja-JP" sz="1800" baseline="0" dirty="0" smtClean="0"/>
              <a:t> objectives of this research has devied into 3 points.</a:t>
            </a:r>
            <a:endParaRPr lang="en-US"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First</a:t>
            </a:r>
            <a:r>
              <a:rPr lang="en-US" altLang="ja-JP" sz="1800" baseline="0" dirty="0" smtClean="0"/>
              <a:t>,</a:t>
            </a:r>
            <a:r>
              <a:rPr lang="en-US" altLang="ja-JP" sz="1800" dirty="0" smtClean="0"/>
              <a:t>To investigate/study the effectiveness of the Neuron MOCAP and Hidden Markov Models for gesture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After</a:t>
            </a:r>
            <a:r>
              <a:rPr lang="en-US" altLang="ja-JP" sz="1800" baseline="0" dirty="0" smtClean="0"/>
              <a:t> that,</a:t>
            </a:r>
            <a:r>
              <a:rPr lang="en-US" altLang="ja-JP" sz="1800" dirty="0" smtClean="0"/>
              <a:t>To develop a general gesture recognition system that can be easily used by anyone with a simple application</a:t>
            </a:r>
            <a:endParaRPr lang="th-TH"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dirty="0" smtClean="0"/>
              <a:t>Finally,To construct simple gesture models which can be easily recognized for opening different windows applications</a:t>
            </a:r>
            <a:endParaRPr lang="th-TH" altLang="ja-JP"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800" dirty="0" smtClean="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12</a:t>
            </a:fld>
            <a:endParaRPr lang="th-TH"/>
          </a:p>
        </p:txBody>
      </p:sp>
    </p:spTree>
    <p:extLst>
      <p:ext uri="{BB962C8B-B14F-4D97-AF65-F5344CB8AC3E}">
        <p14:creationId xmlns:p14="http://schemas.microsoft.com/office/powerpoint/2010/main" val="4152085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For motion data</a:t>
            </a:r>
            <a:r>
              <a:rPr kumimoji="1" lang="en-US" altLang="ja-JP" baseline="0" dirty="0" smtClean="0"/>
              <a:t> from Neuron data reader framework that is Calculation data</a:t>
            </a:r>
          </a:p>
          <a:p>
            <a:r>
              <a:rPr kumimoji="1" lang="en-US" altLang="ja-JP" baseline="0" dirty="0" smtClean="0"/>
              <a:t>In each frame </a:t>
            </a:r>
            <a:r>
              <a:rPr lang="en-US" altLang="ja-JP" sz="1800" dirty="0" smtClean="0"/>
              <a:t>include all the sensor data and raw motion data of 21 bones, for example 3-axis</a:t>
            </a:r>
            <a:r>
              <a:rPr lang="en-US" altLang="ja-JP" sz="1800" baseline="0" dirty="0" smtClean="0"/>
              <a:t> of</a:t>
            </a:r>
            <a:r>
              <a:rPr lang="en-US" altLang="ja-JP" sz="1800" dirty="0" smtClean="0"/>
              <a:t> position data</a:t>
            </a:r>
          </a:p>
          <a:p>
            <a:r>
              <a:rPr lang="en-US" altLang="ja-JP" sz="1800" dirty="0" smtClean="0"/>
              <a:t>The figure show simple structure of process of NeuronDataReader</a:t>
            </a:r>
          </a:p>
          <a:p>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13</a:t>
            </a:fld>
            <a:endParaRPr lang="th-TH"/>
          </a:p>
        </p:txBody>
      </p:sp>
    </p:spTree>
    <p:extLst>
      <p:ext uri="{BB962C8B-B14F-4D97-AF65-F5344CB8AC3E}">
        <p14:creationId xmlns:p14="http://schemas.microsoft.com/office/powerpoint/2010/main" val="3287938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smtClean="0"/>
              <a:t>The next</a:t>
            </a:r>
            <a:r>
              <a:rPr lang="en-US" altLang="ja-JP" baseline="0" dirty="0" smtClean="0"/>
              <a:t> I would like to talk about Framework I used</a:t>
            </a:r>
          </a:p>
          <a:p>
            <a:r>
              <a:rPr kumimoji="1" lang="en-US" altLang="ja-JP" baseline="0" dirty="0" smtClean="0"/>
              <a:t>Accord.NET </a:t>
            </a:r>
            <a:r>
              <a:rPr lang="en-US" dirty="0" smtClean="0"/>
              <a:t>is Image Processing and Machine Learning Framework in C#</a:t>
            </a:r>
          </a:p>
          <a:p>
            <a:r>
              <a:rPr kumimoji="1" lang="en-US" altLang="ja-JP" dirty="0" smtClean="0"/>
              <a:t>It can</a:t>
            </a:r>
            <a:r>
              <a:rPr kumimoji="1" lang="en-US" altLang="ja-JP" baseline="0" dirty="0" smtClean="0"/>
              <a:t> </a:t>
            </a:r>
            <a:r>
              <a:rPr lang="en-US" altLang="ja-JP" dirty="0" smtClean="0"/>
              <a:t>construct hidden markov model by data sequence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Con</a:t>
            </a:r>
            <a:r>
              <a:rPr lang="en-US" altLang="ja-JP" dirty="0" smtClean="0"/>
              <a:t>venient to work with an approximate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And su</a:t>
            </a:r>
            <a:r>
              <a:rPr lang="en-US" dirty="0" smtClean="0"/>
              <a:t>pport for the performance measurements techniques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800" i="0" kern="1200" dirty="0" smtClean="0">
                <a:solidFill>
                  <a:schemeClr val="tx1"/>
                </a:solidFill>
                <a:effectLst/>
                <a:latin typeface="+mn-lt"/>
                <a:ea typeface="+mn-ea"/>
                <a:cs typeface="+mn-cs"/>
              </a:rPr>
              <a:t>The Hidden Markov Model is suitable</a:t>
            </a:r>
            <a:r>
              <a:rPr lang="en-US" sz="1800" i="0" kern="1200" baseline="0" dirty="0" smtClean="0">
                <a:solidFill>
                  <a:schemeClr val="tx1"/>
                </a:solidFill>
                <a:effectLst/>
                <a:latin typeface="+mn-lt"/>
                <a:ea typeface="+mn-ea"/>
                <a:cs typeface="+mn-cs"/>
              </a:rPr>
              <a:t> algorithm </a:t>
            </a:r>
            <a:r>
              <a:rPr lang="en-US" sz="1800" i="0" kern="1200" dirty="0" smtClean="0">
                <a:solidFill>
                  <a:schemeClr val="tx1"/>
                </a:solidFill>
                <a:effectLst/>
                <a:latin typeface="+mn-lt"/>
                <a:ea typeface="+mn-ea"/>
                <a:cs typeface="+mn-cs"/>
              </a:rPr>
              <a:t>for the recognition of dynamic gestures in real time.If you search about recognition system you will see another</a:t>
            </a:r>
            <a:r>
              <a:rPr lang="en-US" sz="1800" i="0" kern="1200" baseline="0" dirty="0" smtClean="0">
                <a:solidFill>
                  <a:schemeClr val="tx1"/>
                </a:solidFill>
                <a:effectLst/>
                <a:latin typeface="+mn-lt"/>
                <a:ea typeface="+mn-ea"/>
                <a:cs typeface="+mn-cs"/>
              </a:rPr>
              <a:t> relate work the use this model.</a:t>
            </a:r>
            <a:r>
              <a:rPr lang="en-US" sz="1800" i="0" kern="1200" dirty="0" smtClean="0">
                <a:solidFill>
                  <a:schemeClr val="tx1"/>
                </a:solidFill>
                <a:effectLst/>
                <a:latin typeface="+mn-lt"/>
                <a:ea typeface="+mn-ea"/>
                <a:cs typeface="+mn-cs"/>
              </a:rPr>
              <a:t> </a:t>
            </a:r>
            <a:endParaRPr lang="en-US" altLang="ja-JP" dirty="0" smtClean="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14</a:t>
            </a:fld>
            <a:endParaRPr lang="th-TH"/>
          </a:p>
        </p:txBody>
      </p:sp>
    </p:spTree>
    <p:extLst>
      <p:ext uri="{BB962C8B-B14F-4D97-AF65-F5344CB8AC3E}">
        <p14:creationId xmlns:p14="http://schemas.microsoft.com/office/powerpoint/2010/main" val="1309984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Next,is</a:t>
            </a:r>
            <a:r>
              <a:rPr kumimoji="1" lang="en-US" altLang="ja-JP" baseline="0" dirty="0" smtClean="0"/>
              <a:t> work flow of demo process.</a:t>
            </a:r>
            <a:endParaRPr kumimoji="1" lang="en-US" altLang="ja-JP" dirty="0" smtClean="0"/>
          </a:p>
          <a:p>
            <a:r>
              <a:rPr kumimoji="1" lang="en-US" altLang="ja-JP" dirty="0" smtClean="0"/>
              <a:t>In</a:t>
            </a:r>
            <a:r>
              <a:rPr kumimoji="1" lang="en-US" altLang="ja-JP" baseline="0" dirty="0" smtClean="0"/>
              <a:t> the</a:t>
            </a:r>
            <a:r>
              <a:rPr kumimoji="1" lang="en-US" altLang="ja-JP" dirty="0" smtClean="0"/>
              <a:t> first</a:t>
            </a:r>
            <a:r>
              <a:rPr kumimoji="1" lang="en-US" altLang="ja-JP" baseline="0" dirty="0" smtClean="0"/>
              <a:t>, when start program and connected Neuron MOCAP </a:t>
            </a:r>
          </a:p>
          <a:p>
            <a:r>
              <a:rPr kumimoji="1" lang="en-US" altLang="ja-JP" baseline="0" dirty="0" smtClean="0"/>
              <a:t>When receive calculation data from </a:t>
            </a:r>
            <a:r>
              <a:rPr kumimoji="1" lang="en-US" altLang="ja-JP" baseline="0" dirty="0" err="1" smtClean="0"/>
              <a:t>NeuronDataReader</a:t>
            </a:r>
            <a:r>
              <a:rPr kumimoji="1" lang="en-US" altLang="ja-JP" baseline="0" dirty="0" smtClean="0"/>
              <a:t> library and next application will paint each of neuron skeleton from calculation data</a:t>
            </a:r>
          </a:p>
          <a:p>
            <a:r>
              <a:rPr kumimoji="1" lang="en-US" altLang="ja-JP" baseline="0" dirty="0" smtClean="0"/>
              <a:t>Next step If user had gesture model ready, user can open gesture model with browsing the xml file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But , If user don’t has model , should be create new gesture model </a:t>
            </a:r>
            <a:r>
              <a:rPr lang="en-US" altLang="ja-JP" sz="1800" kern="100" dirty="0" smtClean="0">
                <a:ea typeface="ＭＳ 明朝"/>
                <a:cs typeface="Cordia New"/>
              </a:rPr>
              <a:t>(That</a:t>
            </a:r>
            <a:r>
              <a:rPr lang="en-US" altLang="ja-JP" sz="1800" kern="100" baseline="0" dirty="0" smtClean="0">
                <a:ea typeface="ＭＳ 明朝"/>
                <a:cs typeface="Cordia New"/>
              </a:rPr>
              <a:t> model should be </a:t>
            </a:r>
            <a:r>
              <a:rPr lang="en-US" altLang="ja-JP" sz="1800" kern="100" dirty="0" smtClean="0">
                <a:ea typeface="ＭＳ 明朝"/>
                <a:cs typeface="Cordia New"/>
              </a:rPr>
              <a:t>at least 3 samples for each class and at least 3 classes)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smtClean="0">
                <a:ea typeface="ＭＳ 明朝"/>
                <a:cs typeface="Cordia New"/>
              </a:rPr>
              <a:t>And</a:t>
            </a:r>
            <a:r>
              <a:rPr lang="en-US" altLang="ja-JP" sz="1800" kern="100" baseline="0" dirty="0" smtClean="0">
                <a:ea typeface="ＭＳ 明朝"/>
                <a:cs typeface="Cordia New"/>
              </a:rPr>
              <a:t> the next step to recognize of gesture you must run the HMMs learning from your model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800" kern="100" baseline="0" dirty="0" smtClean="0">
                <a:ea typeface="ＭＳ 明朝"/>
                <a:cs typeface="Cordia New"/>
              </a:rPr>
              <a:t>The last step application will call a windows program and then that program will open</a:t>
            </a:r>
            <a:endParaRPr lang="th-TH" altLang="ja-JP" sz="1800" kern="100" dirty="0" smtClean="0">
              <a:ea typeface="ＭＳ 明朝"/>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15</a:t>
            </a:fld>
            <a:endParaRPr lang="th-TH"/>
          </a:p>
        </p:txBody>
      </p:sp>
    </p:spTree>
    <p:extLst>
      <p:ext uri="{BB962C8B-B14F-4D97-AF65-F5344CB8AC3E}">
        <p14:creationId xmlns:p14="http://schemas.microsoft.com/office/powerpoint/2010/main" val="1291077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to show means</a:t>
            </a:r>
            <a:r>
              <a:rPr lang="en-US" baseline="0" dirty="0" smtClean="0"/>
              <a:t> of gestures</a:t>
            </a:r>
          </a:p>
          <a:p>
            <a:r>
              <a:rPr lang="en-US" baseline="0" dirty="0" smtClean="0"/>
              <a:t>First gesture is Waving </a:t>
            </a:r>
            <a:r>
              <a:rPr lang="en-US" b="0" u="none" dirty="0" smtClean="0"/>
              <a:t>right hand gesture</a:t>
            </a:r>
            <a:r>
              <a:rPr lang="en-US" b="0" u="none" baseline="0" dirty="0" smtClean="0"/>
              <a:t> : </a:t>
            </a:r>
            <a:r>
              <a:rPr lang="en-US" b="0" u="none" dirty="0" smtClean="0"/>
              <a:t>It </a:t>
            </a:r>
            <a:r>
              <a:rPr lang="en-US" dirty="0" smtClean="0"/>
              <a:t>means open the Notepad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Second gesture is Waving left hand gesture</a:t>
            </a:r>
            <a:r>
              <a:rPr lang="en-US" baseline="0" dirty="0" smtClean="0"/>
              <a:t> : </a:t>
            </a:r>
            <a:r>
              <a:rPr lang="en-US" dirty="0" smtClean="0"/>
              <a:t>It means open the Paint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Third gesture is</a:t>
            </a:r>
            <a:r>
              <a:rPr lang="en-US" baseline="0" dirty="0" smtClean="0"/>
              <a:t> </a:t>
            </a:r>
            <a:r>
              <a:rPr lang="en-US" dirty="0" smtClean="0"/>
              <a:t>Waving left &amp; right hands gesture</a:t>
            </a:r>
            <a:r>
              <a:rPr lang="en-US" baseline="0" dirty="0" smtClean="0"/>
              <a:t> : </a:t>
            </a:r>
            <a:r>
              <a:rPr lang="en-US" dirty="0" smtClean="0"/>
              <a:t>It means open the Calculator program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gesture is </a:t>
            </a:r>
            <a:r>
              <a:rPr lang="en-US" dirty="0" smtClean="0"/>
              <a:t>Raising hands in a circle </a:t>
            </a:r>
            <a:r>
              <a:rPr lang="en-US" baseline="0" dirty="0" smtClean="0"/>
              <a:t>: </a:t>
            </a:r>
            <a:r>
              <a:rPr lang="en-US" dirty="0" smtClean="0"/>
              <a:t>It means “Yes” or “Confirm”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Last</a:t>
            </a:r>
            <a:r>
              <a:rPr lang="en-US" baseline="0" dirty="0" smtClean="0"/>
              <a:t> gesture is Crossing arms to form an ‘X’  : It means “No” or “Cancel”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th-TH" dirty="0" smtClean="0"/>
          </a:p>
          <a:p>
            <a:endParaRPr lang="th-TH" b="0" u="none" dirty="0"/>
          </a:p>
        </p:txBody>
      </p:sp>
      <p:sp>
        <p:nvSpPr>
          <p:cNvPr id="4" name="Slide Number Placeholder 3"/>
          <p:cNvSpPr>
            <a:spLocks noGrp="1"/>
          </p:cNvSpPr>
          <p:nvPr>
            <p:ph type="sldNum" sz="quarter" idx="10"/>
          </p:nvPr>
        </p:nvSpPr>
        <p:spPr/>
        <p:txBody>
          <a:bodyPr/>
          <a:lstStyle/>
          <a:p>
            <a:fld id="{CA953D09-615E-4267-A6FB-266655C139A0}" type="slidenum">
              <a:rPr lang="th-TH" smtClean="0"/>
              <a:t>16</a:t>
            </a:fld>
            <a:endParaRPr lang="th-TH"/>
          </a:p>
        </p:txBody>
      </p:sp>
    </p:spTree>
    <p:extLst>
      <p:ext uri="{BB962C8B-B14F-4D97-AF65-F5344CB8AC3E}">
        <p14:creationId xmlns:p14="http://schemas.microsoft.com/office/powerpoint/2010/main" val="233394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Let</a:t>
            </a:r>
            <a:r>
              <a:rPr kumimoji="1" lang="en-US" altLang="ja-JP" baseline="0" dirty="0" smtClean="0"/>
              <a:t> me show you about my video demo</a:t>
            </a:r>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17</a:t>
            </a:fld>
            <a:endParaRPr lang="th-TH"/>
          </a:p>
        </p:txBody>
      </p:sp>
    </p:spTree>
    <p:extLst>
      <p:ext uri="{BB962C8B-B14F-4D97-AF65-F5344CB8AC3E}">
        <p14:creationId xmlns:p14="http://schemas.microsoft.com/office/powerpoint/2010/main" val="1732955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Now , let me conclude</a:t>
            </a:r>
            <a:r>
              <a:rPr kumimoji="1" lang="en-US" altLang="ja-JP" baseline="0" dirty="0" smtClean="0"/>
              <a:t> this research.</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Human Gesture Interface with Perception Neuron using HMMs could be considered as a helpful device to enable user to easily control</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data generated by Neuron MOCAP was unstable because of the magnetic interference issues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HMMs from The Accord.NET Framework could be said a good choice for gesture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t>the accuracy rate is also increased with increased training of the system.</a:t>
            </a: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18</a:t>
            </a:fld>
            <a:endParaRPr lang="th-TH"/>
          </a:p>
        </p:txBody>
      </p:sp>
    </p:spTree>
    <p:extLst>
      <p:ext uri="{BB962C8B-B14F-4D97-AF65-F5344CB8AC3E}">
        <p14:creationId xmlns:p14="http://schemas.microsoft.com/office/powerpoint/2010/main" val="753459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 I</a:t>
            </a:r>
            <a:r>
              <a:rPr lang="en-US" baseline="0" dirty="0" smtClean="0"/>
              <a:t> will talk about my future research.</a:t>
            </a:r>
          </a:p>
          <a:p>
            <a:r>
              <a:rPr lang="en-US" baseline="0" dirty="0" smtClean="0"/>
              <a:t>Human Motion Recognition with Perception Neuron using Deep Learning</a:t>
            </a:r>
          </a:p>
        </p:txBody>
      </p:sp>
      <p:sp>
        <p:nvSpPr>
          <p:cNvPr id="4" name="Slide Number Placeholder 3"/>
          <p:cNvSpPr>
            <a:spLocks noGrp="1"/>
          </p:cNvSpPr>
          <p:nvPr>
            <p:ph type="sldNum" sz="quarter" idx="10"/>
          </p:nvPr>
        </p:nvSpPr>
        <p:spPr/>
        <p:txBody>
          <a:bodyPr/>
          <a:lstStyle/>
          <a:p>
            <a:fld id="{CA953D09-615E-4267-A6FB-266655C139A0}" type="slidenum">
              <a:rPr lang="th-TH" smtClean="0"/>
              <a:t>19</a:t>
            </a:fld>
            <a:endParaRPr lang="th-TH"/>
          </a:p>
        </p:txBody>
      </p:sp>
    </p:spTree>
    <p:extLst>
      <p:ext uri="{BB962C8B-B14F-4D97-AF65-F5344CB8AC3E}">
        <p14:creationId xmlns:p14="http://schemas.microsoft.com/office/powerpoint/2010/main" val="197547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baseline="0" dirty="0" smtClean="0"/>
              <a:t>I have divided my presentation in to</a:t>
            </a:r>
            <a:r>
              <a:rPr lang="en-US" altLang="ja-JP" dirty="0" smtClean="0"/>
              <a:t> 4 parts.</a:t>
            </a:r>
          </a:p>
          <a:p>
            <a:endParaRPr lang="en-US" altLang="ja-JP" dirty="0" smtClean="0"/>
          </a:p>
          <a:p>
            <a:r>
              <a:rPr lang="en-US" altLang="ja-JP" baseline="0" dirty="0" smtClean="0"/>
              <a:t>First, I will give you my brief profile. </a:t>
            </a:r>
          </a:p>
          <a:p>
            <a:r>
              <a:rPr lang="en-US" altLang="ja-JP" baseline="0" dirty="0" smtClean="0"/>
              <a:t>Then, I will talk about my g</a:t>
            </a:r>
            <a:r>
              <a:rPr lang="en-US" altLang="ja-JP" sz="1800" dirty="0" smtClean="0"/>
              <a:t>raduation research.</a:t>
            </a:r>
          </a:p>
          <a:p>
            <a:r>
              <a:rPr lang="en-US" altLang="ja-JP" sz="1800" dirty="0" smtClean="0"/>
              <a:t>After that, I will present my research during</a:t>
            </a:r>
            <a:r>
              <a:rPr lang="en-US" altLang="ja-JP" sz="1800" baseline="0" dirty="0" smtClean="0"/>
              <a:t> this 5 months as </a:t>
            </a:r>
            <a:r>
              <a:rPr lang="en-US" altLang="ja-JP" sz="1800" dirty="0" smtClean="0"/>
              <a:t>a research student.</a:t>
            </a:r>
          </a:p>
          <a:p>
            <a:r>
              <a:rPr lang="en-US" altLang="ja-JP" sz="1800" dirty="0" smtClean="0"/>
              <a:t>Finally, I will show you my research </a:t>
            </a:r>
            <a:r>
              <a:rPr lang="en-US" sz="1800" dirty="0" smtClean="0"/>
              <a:t>plan when </a:t>
            </a:r>
            <a:r>
              <a:rPr lang="en-US" sz="1800" baseline="0" dirty="0" smtClean="0"/>
              <a:t>I become a master course student.</a:t>
            </a:r>
            <a:r>
              <a:rPr lang="en-US" sz="1800" dirty="0" smtClean="0"/>
              <a:t> </a:t>
            </a: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2</a:t>
            </a:fld>
            <a:endParaRPr lang="th-TH"/>
          </a:p>
        </p:txBody>
      </p:sp>
    </p:spTree>
    <p:extLst>
      <p:ext uri="{BB962C8B-B14F-4D97-AF65-F5344CB8AC3E}">
        <p14:creationId xmlns:p14="http://schemas.microsoft.com/office/powerpoint/2010/main" val="565208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dirty="0" smtClean="0"/>
              <a:t>Human motion recognition</a:t>
            </a:r>
            <a:r>
              <a:rPr lang="en-US" altLang="ja-JP" sz="1800" baseline="0" dirty="0" smtClean="0"/>
              <a:t> is a very active topic.</a:t>
            </a:r>
            <a:endParaRPr lang="en-US" altLang="ja-JP" sz="1800" dirty="0" smtClean="0"/>
          </a:p>
          <a:p>
            <a:r>
              <a:rPr lang="en-US" altLang="ja-JP" dirty="0" smtClean="0"/>
              <a:t>And , currently, there are a lot of research about it.</a:t>
            </a:r>
            <a:endParaRPr lang="en-US" altLang="ja-JP" sz="1800" dirty="0" smtClean="0"/>
          </a:p>
          <a:p>
            <a:r>
              <a:rPr lang="en-US" altLang="ja-JP" sz="1800" dirty="0" smtClean="0"/>
              <a:t>Because</a:t>
            </a:r>
            <a:r>
              <a:rPr lang="en-US" altLang="ja-JP" sz="1800" baseline="0" dirty="0" smtClean="0"/>
              <a:t> , it’s n</a:t>
            </a:r>
            <a:r>
              <a:rPr lang="en-US" altLang="ja-JP" sz="1800" dirty="0" smtClean="0"/>
              <a:t>ot only essential for understanding and analyzing human activity but also important for serving many application areas ranging from visual surveillance to human computer </a:t>
            </a:r>
          </a:p>
          <a:p>
            <a:r>
              <a:rPr lang="en-US" altLang="ja-JP" sz="1800" dirty="0" smtClean="0"/>
              <a:t>So , until now, a lot of approaches have been proposed using different devices and different classifiers. Many studies are still being actively pursued in this area.</a:t>
            </a:r>
            <a:endParaRPr lang="ja-JP" altLang="en-US" sz="1800"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20</a:t>
            </a:fld>
            <a:endParaRPr lang="th-TH"/>
          </a:p>
        </p:txBody>
      </p:sp>
    </p:spTree>
    <p:extLst>
      <p:ext uri="{BB962C8B-B14F-4D97-AF65-F5344CB8AC3E}">
        <p14:creationId xmlns:p14="http://schemas.microsoft.com/office/powerpoint/2010/main" val="3444922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smtClean="0"/>
              <a:t>Depending on the characteristics of features</a:t>
            </a:r>
            <a:r>
              <a:rPr lang="en-US" altLang="ja-JP" baseline="0" dirty="0" smtClean="0"/>
              <a:t> many approaches have been proposed.</a:t>
            </a:r>
            <a:endParaRPr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In those approaches ,</a:t>
            </a:r>
            <a:r>
              <a:rPr lang="en-US" altLang="ja-JP" dirty="0" smtClean="0"/>
              <a:t> </a:t>
            </a:r>
            <a:r>
              <a:rPr lang="en-US" altLang="ja-JP" baseline="0" dirty="0" smtClean="0"/>
              <a:t>Feature data was obtained by using different sensors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  Microsoft </a:t>
            </a:r>
            <a:r>
              <a:rPr lang="en-US" altLang="ja-JP" baseline="0" dirty="0" smtClean="0"/>
              <a:t>Kinect , </a:t>
            </a:r>
            <a:r>
              <a:rPr lang="en-US" altLang="ja-JP" baseline="0" dirty="0" err="1" smtClean="0"/>
              <a:t>Vicon</a:t>
            </a:r>
            <a:r>
              <a:rPr lang="en-US" altLang="ja-JP" baseline="0" dirty="0" smtClean="0"/>
              <a:t> </a:t>
            </a:r>
            <a:r>
              <a:rPr lang="en-US" altLang="ja-JP" baseline="0" dirty="0" smtClean="0"/>
              <a:t>motion capture </a:t>
            </a:r>
            <a:r>
              <a:rPr lang="en-US" altLang="ja-JP" baseline="0" dirty="0" smtClean="0"/>
              <a:t>,FRID tags , Stereo camera and </a:t>
            </a:r>
            <a:r>
              <a:rPr lang="en-US" altLang="ja-JP" baseline="0" dirty="0" smtClean="0"/>
              <a:t>Other devices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And classification was achieved by employed different algorithms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aseline="0" dirty="0" smtClean="0"/>
              <a:t>  Hidden Markov </a:t>
            </a:r>
            <a:r>
              <a:rPr lang="en-US" altLang="ja-JP" baseline="0" dirty="0" smtClean="0"/>
              <a:t>Model ,Super </a:t>
            </a:r>
            <a:r>
              <a:rPr lang="en-US" altLang="ja-JP" baseline="0" dirty="0" smtClean="0"/>
              <a:t>Vector </a:t>
            </a:r>
            <a:r>
              <a:rPr lang="en-US" altLang="ja-JP" baseline="0" smtClean="0"/>
              <a:t>Machine , Random </a:t>
            </a:r>
            <a:r>
              <a:rPr lang="en-US" altLang="ja-JP" baseline="0" dirty="0" smtClean="0"/>
              <a:t>Forests </a:t>
            </a:r>
            <a:r>
              <a:rPr lang="en-US" altLang="ja-JP" baseline="0" dirty="0" smtClean="0"/>
              <a:t>,Convolutions </a:t>
            </a:r>
            <a:r>
              <a:rPr lang="en-US" altLang="ja-JP" baseline="0" dirty="0" smtClean="0"/>
              <a:t>Neuron </a:t>
            </a:r>
            <a:r>
              <a:rPr lang="en-US" altLang="ja-JP" baseline="0" dirty="0" smtClean="0"/>
              <a:t>Networks and Other </a:t>
            </a:r>
            <a:r>
              <a:rPr lang="en-US" altLang="ja-JP" baseline="0" dirty="0" smtClean="0"/>
              <a:t>algorithms</a:t>
            </a: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21</a:t>
            </a:fld>
            <a:endParaRPr lang="th-TH"/>
          </a:p>
        </p:txBody>
      </p:sp>
    </p:spTree>
    <p:extLst>
      <p:ext uri="{BB962C8B-B14F-4D97-AF65-F5344CB8AC3E}">
        <p14:creationId xmlns:p14="http://schemas.microsoft.com/office/powerpoint/2010/main" val="3103305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Why I choose Neuron MOCAP, because Neuron MOCAP has many advantages.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SMALL : It’s lightweight and more portable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ROBUST : It’s unsusceptible to occlusions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aseline="0" dirty="0" smtClean="0"/>
              <a:t>ADAPTIVE : </a:t>
            </a:r>
            <a:r>
              <a:rPr lang="en-US" altLang="ja-JP" dirty="0" smtClean="0"/>
              <a:t>The system can handle from 1 to 32 </a:t>
            </a:r>
            <a:r>
              <a:rPr lang="en-US" altLang="ja-JP" b="0" dirty="0" smtClean="0"/>
              <a:t>Neurons</a:t>
            </a:r>
            <a:r>
              <a:rPr lang="en-US" altLang="ja-JP" dirty="0" smtClean="0"/>
              <a:t>, can be connected</a:t>
            </a:r>
            <a:r>
              <a:rPr lang="en-US" altLang="ja-JP" baseline="0" dirty="0" smtClean="0"/>
              <a:t> with </a:t>
            </a:r>
            <a:r>
              <a:rPr lang="en-US" altLang="ja-JP" dirty="0" smtClean="0"/>
              <a:t>three different ways: (1) via WIFI, (2) via USB or (3) and can recorded data with micro-SD </a:t>
            </a:r>
          </a:p>
          <a:p>
            <a:r>
              <a:rPr kumimoji="1" lang="en-US" altLang="ja-JP" dirty="0" smtClean="0"/>
              <a:t>VERSATILE</a:t>
            </a:r>
            <a:r>
              <a:rPr kumimoji="1" lang="ja-JP" altLang="en-US" baseline="0" dirty="0" smtClean="0"/>
              <a:t> </a:t>
            </a:r>
            <a:r>
              <a:rPr kumimoji="1" lang="en-US" altLang="ja-JP" baseline="0" dirty="0" smtClean="0"/>
              <a:t>:  Can </a:t>
            </a:r>
            <a:r>
              <a:rPr lang="en-US" dirty="0" smtClean="0"/>
              <a:t>easily to</a:t>
            </a:r>
            <a:r>
              <a:rPr lang="en-US" altLang="ja-JP" baseline="0" dirty="0" smtClean="0"/>
              <a:t> </a:t>
            </a:r>
            <a:r>
              <a:rPr lang="en-US" altLang="ja-JP" dirty="0" smtClean="0"/>
              <a:t>export raw data of sensors, every type of user is catered.</a:t>
            </a:r>
            <a:r>
              <a:rPr lang="en-US" altLang="ja-JP" baseline="0" dirty="0" smtClean="0"/>
              <a:t> </a:t>
            </a:r>
            <a:r>
              <a:rPr lang="en-US" altLang="ja-JP" dirty="0" smtClean="0"/>
              <a:t>Can be provided with an SDK with a C/C++ /C# API and integrations into Unity3D.</a:t>
            </a:r>
          </a:p>
          <a:p>
            <a:r>
              <a:rPr lang="en-US" altLang="ja-JP" baseline="0" dirty="0" smtClean="0">
                <a:effectLst/>
              </a:rPr>
              <a:t>That is result why I choose Neuron.</a:t>
            </a:r>
            <a:endParaRPr lang="en-US" dirty="0" smtClean="0">
              <a:effectLst/>
            </a:endParaRP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22</a:t>
            </a:fld>
            <a:endParaRPr lang="th-TH"/>
          </a:p>
        </p:txBody>
      </p:sp>
    </p:spTree>
    <p:extLst>
      <p:ext uri="{BB962C8B-B14F-4D97-AF65-F5344CB8AC3E}">
        <p14:creationId xmlns:p14="http://schemas.microsoft.com/office/powerpoint/2010/main" val="1703392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smtClean="0"/>
              <a:t>Why</a:t>
            </a:r>
            <a:r>
              <a:rPr lang="en-US" altLang="ja-JP" baseline="0" dirty="0" smtClean="0"/>
              <a:t> I want to study about Deep Learning.</a:t>
            </a:r>
            <a:endParaRPr lang="en-US" altLang="ja-JP" dirty="0" smtClean="0"/>
          </a:p>
          <a:p>
            <a:r>
              <a:rPr lang="en-US" altLang="ja-JP" dirty="0" smtClean="0"/>
              <a:t>Recently, deep neural networks that are trained using an end-to-end learning procedure have gained much attention for their ability to solve various machine-learning problems, including </a:t>
            </a:r>
            <a:r>
              <a:rPr lang="fr-FR" altLang="ja-JP" dirty="0" smtClean="0"/>
              <a:t>object recognition semantic segmentation, caption generation, robotic manipulation, and other subjects</a:t>
            </a:r>
            <a:endParaRPr lang="en-US" altLang="ja-JP" dirty="0" smtClean="0"/>
          </a:p>
        </p:txBody>
      </p:sp>
      <p:sp>
        <p:nvSpPr>
          <p:cNvPr id="4" name="Slide Number Placeholder 3"/>
          <p:cNvSpPr>
            <a:spLocks noGrp="1"/>
          </p:cNvSpPr>
          <p:nvPr>
            <p:ph type="sldNum" sz="quarter" idx="10"/>
          </p:nvPr>
        </p:nvSpPr>
        <p:spPr/>
        <p:txBody>
          <a:bodyPr/>
          <a:lstStyle/>
          <a:p>
            <a:fld id="{CA953D09-615E-4267-A6FB-266655C139A0}" type="slidenum">
              <a:rPr lang="th-TH" smtClean="0"/>
              <a:t>23</a:t>
            </a:fld>
            <a:endParaRPr lang="th-TH"/>
          </a:p>
        </p:txBody>
      </p:sp>
    </p:spTree>
    <p:extLst>
      <p:ext uri="{BB962C8B-B14F-4D97-AF65-F5344CB8AC3E}">
        <p14:creationId xmlns:p14="http://schemas.microsoft.com/office/powerpoint/2010/main" val="1334868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want to end my presentation </a:t>
            </a:r>
            <a:r>
              <a:rPr lang="en-US" smtClean="0"/>
              <a:t>after explained </a:t>
            </a:r>
            <a:r>
              <a:rPr lang="en-US" dirty="0" smtClean="0"/>
              <a:t>my brief work plan. I will furtherly investigate the relative researches about gesture/posture recognition to deepen my understanding of this filed.</a:t>
            </a:r>
          </a:p>
          <a:p>
            <a:r>
              <a:rPr lang="en-US" dirty="0" smtClean="0"/>
              <a:t>Also, I will try to find a suitable deep learning algorithm to use it in my research. </a:t>
            </a:r>
          </a:p>
          <a:p>
            <a:r>
              <a:rPr lang="en-US" dirty="0" smtClean="0"/>
              <a:t>Then, on the base of the current framework I will be engaged in developing a recognition system which can recognize complex human motion.</a:t>
            </a:r>
          </a:p>
        </p:txBody>
      </p:sp>
      <p:sp>
        <p:nvSpPr>
          <p:cNvPr id="4" name="Slide Number Placeholder 3"/>
          <p:cNvSpPr>
            <a:spLocks noGrp="1"/>
          </p:cNvSpPr>
          <p:nvPr>
            <p:ph type="sldNum" sz="quarter" idx="10"/>
          </p:nvPr>
        </p:nvSpPr>
        <p:spPr/>
        <p:txBody>
          <a:bodyPr/>
          <a:lstStyle/>
          <a:p>
            <a:fld id="{CA953D09-615E-4267-A6FB-266655C139A0}" type="slidenum">
              <a:rPr lang="th-TH" smtClean="0"/>
              <a:t>24</a:t>
            </a:fld>
            <a:endParaRPr lang="th-TH"/>
          </a:p>
        </p:txBody>
      </p:sp>
    </p:spTree>
    <p:extLst>
      <p:ext uri="{BB962C8B-B14F-4D97-AF65-F5344CB8AC3E}">
        <p14:creationId xmlns:p14="http://schemas.microsoft.com/office/powerpoint/2010/main" val="157820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25</a:t>
            </a:fld>
            <a:endParaRPr lang="th-TH"/>
          </a:p>
        </p:txBody>
      </p:sp>
    </p:spTree>
    <p:extLst>
      <p:ext uri="{BB962C8B-B14F-4D97-AF65-F5344CB8AC3E}">
        <p14:creationId xmlns:p14="http://schemas.microsoft.com/office/powerpoint/2010/main" val="3734590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kern="1200" dirty="0" smtClean="0">
                <a:solidFill>
                  <a:schemeClr val="tx1"/>
                </a:solidFill>
                <a:effectLst/>
                <a:latin typeface="+mn-lt"/>
                <a:ea typeface="+mn-ea"/>
                <a:cs typeface="+mn-cs"/>
              </a:rPr>
              <a:t>Let’s me introduce myself</a:t>
            </a:r>
          </a:p>
          <a:p>
            <a:r>
              <a:rPr lang="en-US" altLang="ja-JP" sz="1800" kern="1200" baseline="0" dirty="0" smtClean="0">
                <a:solidFill>
                  <a:schemeClr val="tx1"/>
                </a:solidFill>
                <a:effectLst/>
                <a:latin typeface="+mn-lt"/>
                <a:ea typeface="+mn-ea"/>
                <a:cs typeface="+mn-cs"/>
              </a:rPr>
              <a:t>I’m</a:t>
            </a:r>
            <a:r>
              <a:rPr lang="en-US" altLang="ja-JP" sz="1800" kern="1200" dirty="0" smtClean="0">
                <a:solidFill>
                  <a:schemeClr val="tx1"/>
                </a:solidFill>
                <a:effectLst/>
                <a:latin typeface="+mn-lt"/>
                <a:ea typeface="+mn-ea"/>
                <a:cs typeface="+mn-cs"/>
              </a:rPr>
              <a:t> </a:t>
            </a:r>
            <a:r>
              <a:rPr lang="en-US" altLang="ja-JP" sz="1800" kern="1200" dirty="0" err="1" smtClean="0">
                <a:solidFill>
                  <a:schemeClr val="tx1"/>
                </a:solidFill>
                <a:effectLst/>
                <a:latin typeface="+mn-lt"/>
                <a:ea typeface="+mn-ea"/>
                <a:cs typeface="+mn-cs"/>
              </a:rPr>
              <a:t>Rungsawasdisap</a:t>
            </a:r>
            <a:r>
              <a:rPr lang="en-US" altLang="ja-JP" sz="1800" kern="1200" baseline="0" dirty="0" smtClean="0">
                <a:solidFill>
                  <a:schemeClr val="tx1"/>
                </a:solidFill>
                <a:effectLst/>
                <a:latin typeface="+mn-lt"/>
                <a:ea typeface="+mn-ea"/>
                <a:cs typeface="+mn-cs"/>
              </a:rPr>
              <a:t> </a:t>
            </a:r>
            <a:r>
              <a:rPr lang="en-US" altLang="ja-JP" sz="1800" kern="1200" baseline="0" dirty="0" err="1" smtClean="0">
                <a:solidFill>
                  <a:schemeClr val="tx1"/>
                </a:solidFill>
                <a:effectLst/>
                <a:latin typeface="+mn-lt"/>
                <a:ea typeface="+mn-ea"/>
                <a:cs typeface="+mn-cs"/>
              </a:rPr>
              <a:t>Nantana</a:t>
            </a:r>
            <a:r>
              <a:rPr lang="en-US" altLang="ja-JP" sz="1800" kern="1200" baseline="0" dirty="0" smtClean="0">
                <a:solidFill>
                  <a:schemeClr val="tx1"/>
                </a:solidFill>
                <a:effectLst/>
                <a:latin typeface="+mn-lt"/>
                <a:ea typeface="+mn-ea"/>
                <a:cs typeface="+mn-cs"/>
              </a:rPr>
              <a:t> from Thailand</a:t>
            </a:r>
          </a:p>
          <a:p>
            <a:r>
              <a:rPr lang="en-US" altLang="ja-JP" sz="1800" kern="1200" baseline="0" dirty="0" smtClean="0">
                <a:solidFill>
                  <a:schemeClr val="tx1"/>
                </a:solidFill>
                <a:effectLst/>
                <a:latin typeface="+mn-lt"/>
                <a:ea typeface="+mn-ea"/>
                <a:cs typeface="+mn-cs"/>
              </a:rPr>
              <a:t>I’m graduated </a:t>
            </a:r>
            <a:r>
              <a:rPr lang="en-US" altLang="ja-JP" sz="1800" kern="1200" dirty="0" smtClean="0">
                <a:solidFill>
                  <a:schemeClr val="tx1"/>
                </a:solidFill>
                <a:effectLst/>
                <a:latin typeface="+mn-lt"/>
                <a:ea typeface="+mn-ea"/>
                <a:cs typeface="+mn-cs"/>
              </a:rPr>
              <a:t>Bachelor </a:t>
            </a:r>
            <a:r>
              <a:rPr lang="en-US" altLang="ja-JP" sz="1800" kern="1200" baseline="0" dirty="0" smtClean="0">
                <a:solidFill>
                  <a:schemeClr val="tx1"/>
                </a:solidFill>
                <a:effectLst/>
                <a:latin typeface="+mn-lt"/>
                <a:ea typeface="+mn-ea"/>
                <a:cs typeface="+mn-cs"/>
              </a:rPr>
              <a:t>degree in Computer Science from King Mongkut’s Institute Technology </a:t>
            </a:r>
            <a:r>
              <a:rPr lang="en-US" altLang="ja-JP" sz="1800" kern="1200" baseline="0" dirty="0" err="1" smtClean="0">
                <a:solidFill>
                  <a:schemeClr val="tx1"/>
                </a:solidFill>
                <a:effectLst/>
                <a:latin typeface="+mn-lt"/>
                <a:ea typeface="+mn-ea"/>
                <a:cs typeface="+mn-cs"/>
              </a:rPr>
              <a:t>Ladkrabang</a:t>
            </a:r>
            <a:r>
              <a:rPr lang="en-US" altLang="ja-JP" sz="1800" kern="1200" baseline="0" dirty="0" smtClean="0">
                <a:solidFill>
                  <a:schemeClr val="tx1"/>
                </a:solidFill>
                <a:effectLst/>
                <a:latin typeface="+mn-lt"/>
                <a:ea typeface="+mn-ea"/>
                <a:cs typeface="+mn-cs"/>
              </a:rPr>
              <a:t> Thailand</a:t>
            </a:r>
          </a:p>
          <a:p>
            <a:r>
              <a:rPr lang="en-US" altLang="ja-JP" sz="1800" kern="1200" baseline="0" dirty="0" smtClean="0">
                <a:solidFill>
                  <a:schemeClr val="tx1"/>
                </a:solidFill>
                <a:effectLst/>
                <a:latin typeface="+mn-lt"/>
                <a:ea typeface="+mn-ea"/>
                <a:cs typeface="+mn-cs"/>
              </a:rPr>
              <a:t>Now I’m research student under </a:t>
            </a:r>
            <a:r>
              <a:rPr lang="en-US" altLang="ja-JP" sz="1800" kern="1200" baseline="0" dirty="0" err="1" smtClean="0">
                <a:solidFill>
                  <a:schemeClr val="tx1"/>
                </a:solidFill>
                <a:effectLst/>
                <a:latin typeface="+mn-lt"/>
                <a:ea typeface="+mn-ea"/>
                <a:cs typeface="+mn-cs"/>
              </a:rPr>
              <a:t>Prof.Hagihara</a:t>
            </a:r>
            <a:r>
              <a:rPr lang="en-US" altLang="ja-JP" sz="1800" kern="1200" baseline="0" dirty="0" smtClean="0">
                <a:solidFill>
                  <a:schemeClr val="tx1"/>
                </a:solidFill>
                <a:effectLst/>
                <a:latin typeface="+mn-lt"/>
                <a:ea typeface="+mn-ea"/>
                <a:cs typeface="+mn-cs"/>
              </a:rPr>
              <a:t> Yoshihiro</a:t>
            </a:r>
            <a:endParaRPr lang="th-TH" altLang="ja-JP" sz="180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3</a:t>
            </a:fld>
            <a:endParaRPr lang="th-TH"/>
          </a:p>
        </p:txBody>
      </p:sp>
    </p:spTree>
    <p:extLst>
      <p:ext uri="{BB962C8B-B14F-4D97-AF65-F5344CB8AC3E}">
        <p14:creationId xmlns:p14="http://schemas.microsoft.com/office/powerpoint/2010/main" val="2743045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800" dirty="0" smtClean="0"/>
              <a:t>Now,</a:t>
            </a:r>
            <a:r>
              <a:rPr lang="en-US" altLang="ja-JP" sz="1800" baseline="0" dirty="0" smtClean="0"/>
              <a:t> Let me give you some brief introduction to my </a:t>
            </a:r>
            <a:r>
              <a:rPr lang="en-US" altLang="ja-JP" sz="1800" kern="1200" dirty="0" smtClean="0">
                <a:solidFill>
                  <a:schemeClr val="tx1"/>
                </a:solidFill>
                <a:effectLst/>
                <a:latin typeface="+mn-lt"/>
                <a:ea typeface="+mn-ea"/>
                <a:cs typeface="+mn-cs"/>
              </a:rPr>
              <a:t>graduation </a:t>
            </a:r>
            <a:r>
              <a:rPr lang="en-US" altLang="ja-JP" sz="1800" baseline="0" dirty="0" smtClean="0"/>
              <a:t>research.</a:t>
            </a:r>
          </a:p>
          <a:p>
            <a:r>
              <a:rPr lang="en-US" altLang="ja-JP" sz="1800" dirty="0" smtClean="0"/>
              <a:t>When I was studying in university,</a:t>
            </a:r>
            <a:r>
              <a:rPr lang="en-US" altLang="ja-JP" sz="1800" baseline="0" dirty="0" smtClean="0"/>
              <a:t> I was engaged in “Arm Therapy Application with </a:t>
            </a:r>
            <a:r>
              <a:rPr lang="en-US" altLang="ja-JP" sz="1800" baseline="0" dirty="0" err="1" smtClean="0"/>
              <a:t>Wiimotes</a:t>
            </a:r>
            <a:r>
              <a:rPr lang="en-US" altLang="ja-JP" sz="1800" baseline="0" dirty="0" smtClean="0"/>
              <a:t>”</a:t>
            </a:r>
          </a:p>
          <a:p>
            <a:r>
              <a:rPr lang="en-US" altLang="ja-JP" sz="1800" baseline="0" dirty="0" smtClean="0"/>
              <a:t>The research was supported from Rangsit hospital in Thailand. </a:t>
            </a:r>
          </a:p>
          <a:p>
            <a:r>
              <a:rPr lang="en-US" altLang="ja-JP" sz="1800" baseline="0" dirty="0" smtClean="0"/>
              <a:t>Until the researches finished, I was given the advises by the physician from that hospital</a:t>
            </a:r>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4</a:t>
            </a:fld>
            <a:endParaRPr lang="th-TH"/>
          </a:p>
        </p:txBody>
      </p:sp>
    </p:spTree>
    <p:extLst>
      <p:ext uri="{BB962C8B-B14F-4D97-AF65-F5344CB8AC3E}">
        <p14:creationId xmlns:p14="http://schemas.microsoft.com/office/powerpoint/2010/main" val="4011567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I will</a:t>
            </a:r>
            <a:r>
              <a:rPr lang="en-US" altLang="ja-JP" baseline="0" dirty="0" smtClean="0"/>
              <a:t> taking about background of this research.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ja-JP"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First, Issues of current physical therapy applications and devices</a:t>
            </a:r>
            <a:r>
              <a:rPr lang="en-US" altLang="ja-JP" baseline="0" dirty="0" smtClean="0"/>
              <a:t> </a:t>
            </a:r>
            <a:r>
              <a:rPr lang="en-US" baseline="0" dirty="0" smtClean="0"/>
              <a:t>are very high price, Difficult to carry and Lacking incentive to continue (for patients)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Objectives of these research  to reduce the costs, reduce workload of physicians and </a:t>
            </a:r>
            <a:r>
              <a:rPr lang="en-US" altLang="ja-JP" dirty="0" smtClean="0"/>
              <a:t>improve the motivation of patients</a:t>
            </a:r>
            <a:r>
              <a:rPr lang="en-US" altLang="ja-JP" dirty="0"/>
              <a:t>.</a:t>
            </a:r>
            <a:endParaRPr lang="en-US" altLang="ja-JP" dirty="0" smtClean="0"/>
          </a:p>
        </p:txBody>
      </p:sp>
      <p:sp>
        <p:nvSpPr>
          <p:cNvPr id="4" name="Slide Number Placeholder 3"/>
          <p:cNvSpPr>
            <a:spLocks noGrp="1"/>
          </p:cNvSpPr>
          <p:nvPr>
            <p:ph type="sldNum" sz="quarter" idx="10"/>
          </p:nvPr>
        </p:nvSpPr>
        <p:spPr/>
        <p:txBody>
          <a:bodyPr/>
          <a:lstStyle/>
          <a:p>
            <a:fld id="{CA953D09-615E-4267-A6FB-266655C139A0}" type="slidenum">
              <a:rPr lang="th-TH" smtClean="0"/>
              <a:t>5</a:t>
            </a:fld>
            <a:endParaRPr lang="th-TH"/>
          </a:p>
        </p:txBody>
      </p:sp>
    </p:spTree>
    <p:extLst>
      <p:ext uri="{BB962C8B-B14F-4D97-AF65-F5344CB8AC3E}">
        <p14:creationId xmlns:p14="http://schemas.microsoft.com/office/powerpoint/2010/main" val="134187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050" dirty="0" smtClean="0"/>
              <a:t>In this picture, show you the kit that consist</a:t>
            </a:r>
            <a:r>
              <a:rPr lang="en-US" altLang="ja-JP" sz="1050" baseline="0" dirty="0" smtClean="0"/>
              <a:t> of </a:t>
            </a:r>
            <a:r>
              <a:rPr lang="en-US" altLang="ja-JP" sz="1050" dirty="0" smtClean="0"/>
              <a:t>circuit box that is infrared source, marker, and motion sensor (Wii Mote).</a:t>
            </a:r>
            <a:endParaRPr lang="ja-JP" altLang="en-US" sz="1050" dirty="0" smtClean="0"/>
          </a:p>
          <a:p>
            <a:r>
              <a:rPr lang="en-US" altLang="ja-JP" sz="1050" baseline="0" dirty="0" smtClean="0"/>
              <a:t>Then, the kit is working with this software that developed by java. </a:t>
            </a:r>
            <a:endParaRPr lang="en-US" altLang="ja-JP" sz="1050" dirty="0" smtClean="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6</a:t>
            </a:fld>
            <a:endParaRPr lang="th-TH"/>
          </a:p>
        </p:txBody>
      </p:sp>
    </p:spTree>
    <p:extLst>
      <p:ext uri="{BB962C8B-B14F-4D97-AF65-F5344CB8AC3E}">
        <p14:creationId xmlns:p14="http://schemas.microsoft.com/office/powerpoint/2010/main" val="2902909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sz="1800" b="0" i="0" u="none" strike="noStrike" kern="1200" baseline="0" dirty="0" smtClean="0">
                <a:solidFill>
                  <a:schemeClr val="tx1"/>
                </a:solidFill>
                <a:latin typeface="+mn-lt"/>
                <a:ea typeface="+mn-ea"/>
                <a:cs typeface="+mn-cs"/>
              </a:rPr>
              <a:t>Processes of the kit, starting from the circuit box radiate infrared to patient then marker reflects position of patient to wiimote which is sent to computer via Bluetooth signal for proceeding.</a:t>
            </a:r>
            <a:endParaRPr kumimoji="1" lang="ja-JP" altLang="en-US" sz="1800" dirty="0" smtClean="0"/>
          </a:p>
        </p:txBody>
      </p:sp>
      <p:sp>
        <p:nvSpPr>
          <p:cNvPr id="4" name="Slide Number Placeholder 3"/>
          <p:cNvSpPr>
            <a:spLocks noGrp="1"/>
          </p:cNvSpPr>
          <p:nvPr>
            <p:ph type="sldNum" sz="quarter" idx="10"/>
          </p:nvPr>
        </p:nvSpPr>
        <p:spPr/>
        <p:txBody>
          <a:bodyPr/>
          <a:lstStyle/>
          <a:p>
            <a:fld id="{CA953D09-615E-4267-A6FB-266655C139A0}" type="slidenum">
              <a:rPr lang="th-TH" smtClean="0"/>
              <a:t>7</a:t>
            </a:fld>
            <a:endParaRPr lang="th-TH"/>
          </a:p>
        </p:txBody>
      </p:sp>
    </p:spTree>
    <p:extLst>
      <p:ext uri="{BB962C8B-B14F-4D97-AF65-F5344CB8AC3E}">
        <p14:creationId xmlns:p14="http://schemas.microsoft.com/office/powerpoint/2010/main" val="374499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In</a:t>
            </a:r>
            <a:r>
              <a:rPr kumimoji="1" lang="en-US" altLang="ja-JP" baseline="0" dirty="0" smtClean="0"/>
              <a:t> this program use for support physical therapy and arm muscle traning to improve arm muscle</a:t>
            </a:r>
          </a:p>
          <a:p>
            <a:r>
              <a:rPr kumimoji="1" lang="en-US" altLang="ja-JP" dirty="0" smtClean="0"/>
              <a:t>Application has</a:t>
            </a:r>
            <a:r>
              <a:rPr kumimoji="1" lang="en-US" altLang="ja-JP" baseline="0" dirty="0" smtClean="0"/>
              <a:t> 2 types of </a:t>
            </a:r>
            <a:r>
              <a:rPr lang="en-US" altLang="ja-JP" sz="1800" kern="1200" dirty="0" smtClean="0">
                <a:solidFill>
                  <a:schemeClr val="tx1"/>
                </a:solidFill>
                <a:effectLst/>
                <a:latin typeface="+mn-lt"/>
                <a:ea typeface="+mn-ea"/>
                <a:cs typeface="+mn-cs"/>
              </a:rPr>
              <a:t>training </a:t>
            </a:r>
            <a:endParaRPr kumimoji="1" lang="en-US" altLang="ja-JP" baseline="0" dirty="0" smtClean="0"/>
          </a:p>
          <a:p>
            <a:r>
              <a:rPr kumimoji="1" lang="en-US" altLang="ja-JP" baseline="0" dirty="0" smtClean="0"/>
              <a:t>The first type is moving arm follow to random point</a:t>
            </a:r>
          </a:p>
          <a:p>
            <a:r>
              <a:rPr kumimoji="1" lang="en-US" altLang="ja-JP" baseline="0" dirty="0" smtClean="0"/>
              <a:t>The second type is moving arm follow the patterns (created by physician)</a:t>
            </a:r>
          </a:p>
          <a:p>
            <a:r>
              <a:rPr kumimoji="1" lang="en-US" altLang="ja-JP" baseline="0" dirty="0" smtClean="0"/>
              <a:t>In figure 1 is an interface of the first type of training</a:t>
            </a:r>
          </a:p>
          <a:p>
            <a:r>
              <a:rPr kumimoji="1" lang="en-US" altLang="ja-JP" baseline="0" dirty="0" smtClean="0"/>
              <a:t>And figure 2 is an interface of the second type of training</a:t>
            </a:r>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8</a:t>
            </a:fld>
            <a:endParaRPr lang="th-TH"/>
          </a:p>
        </p:txBody>
      </p:sp>
    </p:spTree>
    <p:extLst>
      <p:ext uri="{BB962C8B-B14F-4D97-AF65-F5344CB8AC3E}">
        <p14:creationId xmlns:p14="http://schemas.microsoft.com/office/powerpoint/2010/main" val="4088323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dirty="0" smtClean="0"/>
              <a:t>Now let’s move on to </a:t>
            </a:r>
            <a:r>
              <a:rPr kumimoji="1" lang="en-US" altLang="ja-JP" baseline="0" dirty="0" smtClean="0"/>
              <a:t>my research of being a student research</a:t>
            </a:r>
          </a:p>
          <a:p>
            <a:r>
              <a:rPr kumimoji="1" lang="en-US" altLang="ja-JP" dirty="0" smtClean="0"/>
              <a:t>In</a:t>
            </a:r>
            <a:r>
              <a:rPr kumimoji="1" lang="en-US" altLang="ja-JP" baseline="0" dirty="0" smtClean="0"/>
              <a:t> the subject Human Gesture  </a:t>
            </a:r>
            <a:r>
              <a:rPr kumimoji="1" lang="en-US" altLang="ja-JP" sz="1800" dirty="0" smtClean="0"/>
              <a:t>Interface </a:t>
            </a:r>
            <a:r>
              <a:rPr kumimoji="1" lang="en-US" altLang="ja-JP" baseline="0" dirty="0" smtClean="0"/>
              <a:t>with Perception Neuron using Hidden Markov Model</a:t>
            </a:r>
            <a:endParaRPr kumimoji="1" lang="ja-JP" altLang="en-US" dirty="0"/>
          </a:p>
        </p:txBody>
      </p:sp>
      <p:sp>
        <p:nvSpPr>
          <p:cNvPr id="4" name="スライド番号プレースホルダー 3"/>
          <p:cNvSpPr>
            <a:spLocks noGrp="1"/>
          </p:cNvSpPr>
          <p:nvPr>
            <p:ph type="sldNum" sz="quarter" idx="10"/>
          </p:nvPr>
        </p:nvSpPr>
        <p:spPr/>
        <p:txBody>
          <a:bodyPr/>
          <a:lstStyle/>
          <a:p>
            <a:fld id="{CA953D09-615E-4267-A6FB-266655C139A0}" type="slidenum">
              <a:rPr lang="th-TH" smtClean="0"/>
              <a:t>9</a:t>
            </a:fld>
            <a:endParaRPr lang="th-TH"/>
          </a:p>
        </p:txBody>
      </p:sp>
    </p:spTree>
    <p:extLst>
      <p:ext uri="{BB962C8B-B14F-4D97-AF65-F5344CB8AC3E}">
        <p14:creationId xmlns:p14="http://schemas.microsoft.com/office/powerpoint/2010/main" val="2403669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A8BA5459-BE47-402F-AAF0-F1D35EEDB654}" type="datetime1">
              <a:rPr kumimoji="1" lang="ja-JP" altLang="en-US" smtClean="0"/>
              <a:t>2016/8/29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5373D844-90C2-467E-8D0B-3F9CE6CEECF7}" type="datetime1">
              <a:rPr kumimoji="1" lang="ja-JP" altLang="en-US" smtClean="0"/>
              <a:t>2016/8/29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3C7873A3-B0D2-4584-8605-A361F0ABAAB6}" type="datetime1">
              <a:rPr kumimoji="1" lang="ja-JP" altLang="en-US" smtClean="0"/>
              <a:t>2016/8/29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BB9D7799-B4B0-456C-B5A1-B3DD5E85609D}" type="datetime1">
              <a:rPr kumimoji="1" lang="ja-JP" altLang="en-US" smtClean="0"/>
              <a:t>2016/8/29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12F98351-13BB-4D50-929B-4A683F35B6F4}" type="datetime1">
              <a:rPr kumimoji="1" lang="ja-JP" altLang="en-US" smtClean="0"/>
              <a:t>2016/8/29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1B0067C5-C029-41CF-98B0-7A9BF4FA3443}" type="datetime1">
              <a:rPr kumimoji="1" lang="ja-JP" altLang="en-US" smtClean="0"/>
              <a:t>2016/8/29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7FB65FD1-D39E-4ACC-941A-7F169F585CBC}" type="datetime1">
              <a:rPr kumimoji="1" lang="ja-JP" altLang="en-US" smtClean="0"/>
              <a:t>2016/8/29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E0196EF7-CD40-43CC-AA52-F46ADC6DD1C8}" type="datetime1">
              <a:rPr kumimoji="1" lang="ja-JP" altLang="en-US" smtClean="0"/>
              <a:t>2016/8/29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80EAF0-C63B-4082-BE40-CE834AC7AFE3}" type="datetime1">
              <a:rPr kumimoji="1" lang="ja-JP" altLang="en-US" smtClean="0"/>
              <a:t>2016/8/29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581AE45A-0ADA-40A7-82EC-B0954502B905}" type="datetime1">
              <a:rPr kumimoji="1" lang="ja-JP" altLang="en-US" smtClean="0"/>
              <a:t>2016/8/29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BB9B7EE-08BB-4154-82F1-E0C2F4C607D2}" type="datetime1">
              <a:rPr kumimoji="1" lang="ja-JP" altLang="en-US" smtClean="0"/>
              <a:t>2016/8/29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76A928CB-727E-48CF-A37C-5CEBAAFF7BF6}"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C0AFFB99-7A1C-4FA1-80E8-FD28ED190A33}" type="datetime1">
              <a:rPr kumimoji="1" lang="ja-JP" altLang="en-US" smtClean="0"/>
              <a:t>2016/8/29</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76A928CB-727E-48CF-A37C-5CEBAAFF7BF6}"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Lst>
  <p:hf hdr="0" ftr="0" dt="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machinelearningmastery.com/inspirational-applications-deep-learn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0100" y="1999734"/>
            <a:ext cx="7848600" cy="1927225"/>
          </a:xfrm>
        </p:spPr>
        <p:txBody>
          <a:bodyPr anchor="ctr"/>
          <a:lstStyle/>
          <a:p>
            <a:pPr algn="ctr"/>
            <a:r>
              <a:rPr lang="ja-JP" altLang="en-US" sz="5000" dirty="0"/>
              <a:t>岩手</a:t>
            </a:r>
            <a:r>
              <a:rPr lang="ja-JP" altLang="en-US" sz="5000" dirty="0" smtClean="0"/>
              <a:t>大学</a:t>
            </a:r>
            <a:r>
              <a:rPr lang="th-TH" altLang="ja-JP" sz="5000" dirty="0" smtClean="0"/>
              <a:t> </a:t>
            </a:r>
            <a:r>
              <a:rPr lang="ja-JP" altLang="en-US" sz="5000" dirty="0" smtClean="0"/>
              <a:t>大学院工学研究科</a:t>
            </a:r>
            <a:endParaRPr kumimoji="1" lang="ja-JP" altLang="en-US" sz="5000" dirty="0"/>
          </a:p>
        </p:txBody>
      </p:sp>
      <p:sp>
        <p:nvSpPr>
          <p:cNvPr id="4" name="テキスト ボックス 3"/>
          <p:cNvSpPr txBox="1"/>
          <p:nvPr/>
        </p:nvSpPr>
        <p:spPr>
          <a:xfrm>
            <a:off x="6156176" y="5013176"/>
            <a:ext cx="2232248" cy="369332"/>
          </a:xfrm>
          <a:prstGeom prst="rect">
            <a:avLst/>
          </a:prstGeom>
          <a:noFill/>
        </p:spPr>
        <p:txBody>
          <a:bodyPr wrap="square" rtlCol="0">
            <a:spAutoFit/>
          </a:bodyPr>
          <a:lstStyle/>
          <a:p>
            <a:pPr algn="r"/>
            <a:r>
              <a:rPr lang="zh-TW" altLang="en-US" dirty="0"/>
              <a:t>萩原研究室</a:t>
            </a:r>
            <a:endParaRPr kumimoji="1" lang="ja-JP" altLang="en-US" dirty="0">
              <a:latin typeface="Meiryo (Body)"/>
              <a:ea typeface="+mj-ea"/>
            </a:endParaRPr>
          </a:p>
        </p:txBody>
      </p:sp>
      <p:sp>
        <p:nvSpPr>
          <p:cNvPr id="5" name="テキスト ボックス 4"/>
          <p:cNvSpPr txBox="1"/>
          <p:nvPr/>
        </p:nvSpPr>
        <p:spPr>
          <a:xfrm>
            <a:off x="4932040" y="5445224"/>
            <a:ext cx="3986890" cy="369332"/>
          </a:xfrm>
          <a:prstGeom prst="rect">
            <a:avLst/>
          </a:prstGeom>
          <a:noFill/>
        </p:spPr>
        <p:txBody>
          <a:bodyPr wrap="square" rtlCol="0">
            <a:spAutoFit/>
          </a:bodyPr>
          <a:lstStyle/>
          <a:p>
            <a:r>
              <a:rPr kumimoji="1" lang="ja-JP" altLang="en-US" dirty="0" smtClean="0"/>
              <a:t>電気電子・情報</a:t>
            </a:r>
            <a:r>
              <a:rPr kumimoji="1" lang="ja-JP" altLang="en-US" b="1" dirty="0" smtClean="0"/>
              <a:t>システム</a:t>
            </a:r>
            <a:r>
              <a:rPr kumimoji="1" lang="ja-JP" altLang="en-US" dirty="0" smtClean="0"/>
              <a:t>工学専攻</a:t>
            </a:r>
            <a:endParaRPr lang="en-US" altLang="ja-JP" dirty="0"/>
          </a:p>
        </p:txBody>
      </p:sp>
      <p:sp>
        <p:nvSpPr>
          <p:cNvPr id="6" name="テキスト ボックス 5"/>
          <p:cNvSpPr txBox="1"/>
          <p:nvPr/>
        </p:nvSpPr>
        <p:spPr>
          <a:xfrm>
            <a:off x="3430299" y="5917189"/>
            <a:ext cx="4958125" cy="646331"/>
          </a:xfrm>
          <a:prstGeom prst="rect">
            <a:avLst/>
          </a:prstGeom>
          <a:noFill/>
        </p:spPr>
        <p:txBody>
          <a:bodyPr wrap="square" rtlCol="0">
            <a:spAutoFit/>
          </a:bodyPr>
          <a:lstStyle/>
          <a:p>
            <a:pPr algn="r"/>
            <a:r>
              <a:rPr lang="ja-JP" altLang="en-US" dirty="0" smtClean="0"/>
              <a:t>ルンサワットヂサッブ</a:t>
            </a:r>
            <a:r>
              <a:rPr lang="ja-JP" altLang="en-US" dirty="0"/>
              <a:t>　</a:t>
            </a:r>
            <a:r>
              <a:rPr lang="ja-JP" altLang="en-US" dirty="0" smtClean="0"/>
              <a:t>ナンタナー</a:t>
            </a:r>
            <a:endParaRPr lang="ja-JP" altLang="en-US" dirty="0"/>
          </a:p>
          <a:p>
            <a:pPr algn="r"/>
            <a:endParaRPr kumimoji="1" lang="ja-JP" altLang="en-US" dirty="0"/>
          </a:p>
        </p:txBody>
      </p:sp>
      <p:sp>
        <p:nvSpPr>
          <p:cNvPr id="7" name="テキスト ボックス 6"/>
          <p:cNvSpPr txBox="1"/>
          <p:nvPr/>
        </p:nvSpPr>
        <p:spPr>
          <a:xfrm>
            <a:off x="819984" y="3573016"/>
            <a:ext cx="7488832" cy="830997"/>
          </a:xfrm>
          <a:prstGeom prst="rect">
            <a:avLst/>
          </a:prstGeom>
          <a:noFill/>
        </p:spPr>
        <p:txBody>
          <a:bodyPr wrap="square" rtlCol="0">
            <a:spAutoFit/>
          </a:bodyPr>
          <a:lstStyle/>
          <a:p>
            <a:pPr algn="ctr"/>
            <a:r>
              <a:rPr lang="en-US" altLang="ja-JP" sz="2400" b="1" dirty="0">
                <a:solidFill>
                  <a:srgbClr val="92D050"/>
                </a:solidFill>
              </a:rPr>
              <a:t> University Graduate School of Engineering</a:t>
            </a:r>
          </a:p>
          <a:p>
            <a:pPr algn="ctr"/>
            <a:r>
              <a:rPr lang="en-US" altLang="ja-JP" sz="2400" b="1" dirty="0">
                <a:solidFill>
                  <a:srgbClr val="92D050"/>
                </a:solidFill>
              </a:rPr>
              <a:t>Master’s Program</a:t>
            </a:r>
            <a:endParaRPr lang="ja-JP" altLang="en-US" sz="2400" b="1" dirty="0">
              <a:solidFill>
                <a:srgbClr val="92D050"/>
              </a:solidFill>
            </a:endParaRPr>
          </a:p>
        </p:txBody>
      </p:sp>
      <p:sp>
        <p:nvSpPr>
          <p:cNvPr id="8" name="正方形/長方形 7"/>
          <p:cNvSpPr/>
          <p:nvPr/>
        </p:nvSpPr>
        <p:spPr>
          <a:xfrm>
            <a:off x="4860625" y="476672"/>
            <a:ext cx="4129720" cy="369332"/>
          </a:xfrm>
          <a:prstGeom prst="rect">
            <a:avLst/>
          </a:prstGeom>
        </p:spPr>
        <p:txBody>
          <a:bodyPr wrap="none">
            <a:spAutoFit/>
          </a:bodyPr>
          <a:lstStyle/>
          <a:p>
            <a:pPr algn="ctr"/>
            <a:r>
              <a:rPr lang="en-US" altLang="ja-JP" b="1" dirty="0" smtClean="0"/>
              <a:t>October, </a:t>
            </a:r>
            <a:r>
              <a:rPr lang="en-US" altLang="ja-JP" b="1" dirty="0"/>
              <a:t>2016</a:t>
            </a:r>
            <a:r>
              <a:rPr lang="ja-JP" altLang="en-US" b="1" dirty="0"/>
              <a:t>　プレゼンテーション試験</a:t>
            </a:r>
          </a:p>
        </p:txBody>
      </p:sp>
    </p:spTree>
    <p:extLst>
      <p:ext uri="{BB962C8B-B14F-4D97-AF65-F5344CB8AC3E}">
        <p14:creationId xmlns:p14="http://schemas.microsoft.com/office/powerpoint/2010/main" val="2096896"/>
      </p:ext>
    </p:extLst>
  </p:cSld>
  <p:clrMapOvr>
    <a:masterClrMapping/>
  </p:clrMapOvr>
  <mc:AlternateContent xmlns:mc="http://schemas.openxmlformats.org/markup-compatibility/2006" xmlns:p14="http://schemas.microsoft.com/office/powerpoint/2010/main">
    <mc:Choice Requires="p14">
      <p:transition spd="slow" p14:dur="2000" advTm="1473"/>
    </mc:Choice>
    <mc:Fallback xmlns="">
      <p:transition spd="slow" advTm="147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th-TH"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10</a:t>
            </a:fld>
            <a:endParaRPr kumimoji="1" lang="ja-JP" altLang="en-US"/>
          </a:p>
        </p:txBody>
      </p:sp>
      <p:sp>
        <p:nvSpPr>
          <p:cNvPr id="11" name="Freeform 10"/>
          <p:cNvSpPr/>
          <p:nvPr/>
        </p:nvSpPr>
        <p:spPr>
          <a:xfrm>
            <a:off x="206642" y="1916832"/>
            <a:ext cx="8730716" cy="1258192"/>
          </a:xfrm>
          <a:custGeom>
            <a:avLst/>
            <a:gdLst>
              <a:gd name="connsiteX0" fmla="*/ 0 w 8730716"/>
              <a:gd name="connsiteY0" fmla="*/ 0 h 1258192"/>
              <a:gd name="connsiteX1" fmla="*/ 8730716 w 8730716"/>
              <a:gd name="connsiteY1" fmla="*/ 0 h 1258192"/>
              <a:gd name="connsiteX2" fmla="*/ 8730716 w 8730716"/>
              <a:gd name="connsiteY2" fmla="*/ 1258192 h 1258192"/>
              <a:gd name="connsiteX3" fmla="*/ 0 w 8730716"/>
              <a:gd name="connsiteY3" fmla="*/ 1258192 h 1258192"/>
              <a:gd name="connsiteX4" fmla="*/ 0 w 8730716"/>
              <a:gd name="connsiteY4" fmla="*/ 0 h 125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716" h="1258192">
                <a:moveTo>
                  <a:pt x="0" y="0"/>
                </a:moveTo>
                <a:lnTo>
                  <a:pt x="8730716" y="0"/>
                </a:lnTo>
                <a:lnTo>
                  <a:pt x="8730716" y="1258192"/>
                </a:lnTo>
                <a:lnTo>
                  <a:pt x="0" y="1258192"/>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lvl="0" algn="ctr" defTabSz="1778000">
              <a:lnSpc>
                <a:spcPct val="90000"/>
              </a:lnSpc>
              <a:spcBef>
                <a:spcPct val="0"/>
              </a:spcBef>
              <a:spcAft>
                <a:spcPct val="35000"/>
              </a:spcAft>
            </a:pPr>
            <a:r>
              <a:rPr lang="en-US" sz="4000" kern="1200" dirty="0" smtClean="0"/>
              <a:t>Human Gesture Recognition</a:t>
            </a:r>
            <a:endParaRPr lang="th-TH" sz="4000" kern="1200" dirty="0"/>
          </a:p>
        </p:txBody>
      </p:sp>
      <p:sp>
        <p:nvSpPr>
          <p:cNvPr id="12" name="Freeform 11"/>
          <p:cNvSpPr/>
          <p:nvPr/>
        </p:nvSpPr>
        <p:spPr>
          <a:xfrm>
            <a:off x="206642" y="3250928"/>
            <a:ext cx="8730716" cy="1258192"/>
          </a:xfrm>
          <a:custGeom>
            <a:avLst/>
            <a:gdLst>
              <a:gd name="connsiteX0" fmla="*/ 0 w 8730716"/>
              <a:gd name="connsiteY0" fmla="*/ 0 h 1258192"/>
              <a:gd name="connsiteX1" fmla="*/ 8730716 w 8730716"/>
              <a:gd name="connsiteY1" fmla="*/ 0 h 1258192"/>
              <a:gd name="connsiteX2" fmla="*/ 8730716 w 8730716"/>
              <a:gd name="connsiteY2" fmla="*/ 1258192 h 1258192"/>
              <a:gd name="connsiteX3" fmla="*/ 0 w 8730716"/>
              <a:gd name="connsiteY3" fmla="*/ 1258192 h 1258192"/>
              <a:gd name="connsiteX4" fmla="*/ 0 w 8730716"/>
              <a:gd name="connsiteY4" fmla="*/ 0 h 125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716" h="1258192">
                <a:moveTo>
                  <a:pt x="0" y="0"/>
                </a:moveTo>
                <a:lnTo>
                  <a:pt x="8730716" y="0"/>
                </a:lnTo>
                <a:lnTo>
                  <a:pt x="8730716" y="1258192"/>
                </a:lnTo>
                <a:lnTo>
                  <a:pt x="0" y="1258192"/>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lvl="0" algn="ctr" defTabSz="1778000">
              <a:lnSpc>
                <a:spcPct val="90000"/>
              </a:lnSpc>
              <a:spcBef>
                <a:spcPct val="0"/>
              </a:spcBef>
              <a:spcAft>
                <a:spcPct val="35000"/>
              </a:spcAft>
            </a:pPr>
            <a:r>
              <a:rPr lang="en-US" sz="4000" kern="1200" dirty="0" smtClean="0"/>
              <a:t>Motion Capture Sensor</a:t>
            </a:r>
            <a:br>
              <a:rPr lang="en-US" sz="4000" kern="1200" dirty="0" smtClean="0"/>
            </a:br>
            <a:r>
              <a:rPr lang="en-US" sz="4000" kern="1200" dirty="0" smtClean="0"/>
              <a:t>“Perception Neuron MOCAP”</a:t>
            </a:r>
            <a:endParaRPr lang="th-TH" sz="4000" kern="1200" dirty="0"/>
          </a:p>
        </p:txBody>
      </p:sp>
      <p:sp>
        <p:nvSpPr>
          <p:cNvPr id="13" name="Freeform 12"/>
          <p:cNvSpPr/>
          <p:nvPr/>
        </p:nvSpPr>
        <p:spPr>
          <a:xfrm>
            <a:off x="206642" y="4533387"/>
            <a:ext cx="8730716" cy="1258192"/>
          </a:xfrm>
          <a:custGeom>
            <a:avLst/>
            <a:gdLst>
              <a:gd name="connsiteX0" fmla="*/ 0 w 8730716"/>
              <a:gd name="connsiteY0" fmla="*/ 0 h 1258192"/>
              <a:gd name="connsiteX1" fmla="*/ 8730716 w 8730716"/>
              <a:gd name="connsiteY1" fmla="*/ 0 h 1258192"/>
              <a:gd name="connsiteX2" fmla="*/ 8730716 w 8730716"/>
              <a:gd name="connsiteY2" fmla="*/ 1258192 h 1258192"/>
              <a:gd name="connsiteX3" fmla="*/ 0 w 8730716"/>
              <a:gd name="connsiteY3" fmla="*/ 1258192 h 1258192"/>
              <a:gd name="connsiteX4" fmla="*/ 0 w 8730716"/>
              <a:gd name="connsiteY4" fmla="*/ 0 h 1258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0716" h="1258192">
                <a:moveTo>
                  <a:pt x="0" y="0"/>
                </a:moveTo>
                <a:lnTo>
                  <a:pt x="8730716" y="0"/>
                </a:lnTo>
                <a:lnTo>
                  <a:pt x="8730716" y="1258192"/>
                </a:lnTo>
                <a:lnTo>
                  <a:pt x="0" y="1258192"/>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01600" tIns="101600" rIns="101600" bIns="101600" numCol="1" spcCol="1270" anchor="ctr" anchorCtr="0">
            <a:noAutofit/>
          </a:bodyPr>
          <a:lstStyle/>
          <a:p>
            <a:pPr lvl="0" algn="ctr" defTabSz="1778000">
              <a:lnSpc>
                <a:spcPct val="90000"/>
              </a:lnSpc>
              <a:spcBef>
                <a:spcPct val="0"/>
              </a:spcBef>
              <a:spcAft>
                <a:spcPct val="35000"/>
              </a:spcAft>
            </a:pPr>
            <a:r>
              <a:rPr lang="en-US" sz="4000" kern="1200" dirty="0" smtClean="0"/>
              <a:t>Machine Learning </a:t>
            </a:r>
            <a:r>
              <a:rPr lang="en-US" sz="4000" dirty="0"/>
              <a:t/>
            </a:r>
            <a:br>
              <a:rPr lang="en-US" sz="4000" dirty="0"/>
            </a:br>
            <a:r>
              <a:rPr lang="en-US" sz="4000" kern="1200" dirty="0" smtClean="0"/>
              <a:t>“Hidden Markov Models”</a:t>
            </a:r>
            <a:endParaRPr lang="th-TH" sz="4000" kern="1200" dirty="0"/>
          </a:p>
        </p:txBody>
      </p:sp>
    </p:spTree>
    <p:extLst>
      <p:ext uri="{BB962C8B-B14F-4D97-AF65-F5344CB8AC3E}">
        <p14:creationId xmlns:p14="http://schemas.microsoft.com/office/powerpoint/2010/main" val="251183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Introduction</a:t>
            </a:r>
            <a:endParaRPr kumimoji="1" lang="ja-JP" altLang="en-US" dirty="0"/>
          </a:p>
        </p:txBody>
      </p:sp>
      <p:grpSp>
        <p:nvGrpSpPr>
          <p:cNvPr id="14" name="グループ化 13"/>
          <p:cNvGrpSpPr/>
          <p:nvPr/>
        </p:nvGrpSpPr>
        <p:grpSpPr>
          <a:xfrm>
            <a:off x="6624708" y="980728"/>
            <a:ext cx="1661234" cy="1175732"/>
            <a:chOff x="6576357" y="1228494"/>
            <a:chExt cx="1661234" cy="1175732"/>
          </a:xfrm>
          <a:solidFill>
            <a:schemeClr val="accent6">
              <a:lumMod val="40000"/>
              <a:lumOff val="60000"/>
            </a:schemeClr>
          </a:solidFill>
        </p:grpSpPr>
        <p:pic>
          <p:nvPicPr>
            <p:cNvPr id="4102" name="Picture 6" descr="http://freecode.com/screenshots/79/05/79054857bb227586f49a58f63913cec2_medium.png?133386127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1228494"/>
              <a:ext cx="1577359" cy="1175732"/>
            </a:xfrm>
            <a:prstGeom prst="rect">
              <a:avLst/>
            </a:prstGeom>
            <a:grpFill/>
            <a:extLst/>
          </p:spPr>
        </p:pic>
        <p:sp>
          <p:nvSpPr>
            <p:cNvPr id="12" name="テキスト ボックス 11"/>
            <p:cNvSpPr txBox="1"/>
            <p:nvPr/>
          </p:nvSpPr>
          <p:spPr>
            <a:xfrm>
              <a:off x="6576357" y="1246073"/>
              <a:ext cx="851515" cy="369332"/>
            </a:xfrm>
            <a:prstGeom prst="rect">
              <a:avLst/>
            </a:prstGeom>
            <a:grpFill/>
          </p:spPr>
          <p:txBody>
            <a:bodyPr wrap="none" rtlCol="0">
              <a:spAutoFit/>
            </a:bodyPr>
            <a:lstStyle/>
            <a:p>
              <a:r>
                <a:rPr kumimoji="1" lang="en-US" altLang="ja-JP" dirty="0" smtClean="0"/>
                <a:t>HMMs</a:t>
              </a:r>
              <a:endParaRPr kumimoji="1" lang="ja-JP" altLang="en-US" dirty="0"/>
            </a:p>
          </p:txBody>
        </p:sp>
      </p:grpSp>
      <p:grpSp>
        <p:nvGrpSpPr>
          <p:cNvPr id="21" name="Group 20"/>
          <p:cNvGrpSpPr/>
          <p:nvPr/>
        </p:nvGrpSpPr>
        <p:grpSpPr>
          <a:xfrm>
            <a:off x="6039767" y="2150150"/>
            <a:ext cx="2967974" cy="2191078"/>
            <a:chOff x="6033353" y="2496062"/>
            <a:chExt cx="2967974" cy="2191078"/>
          </a:xfrm>
        </p:grpSpPr>
        <p:pic>
          <p:nvPicPr>
            <p:cNvPr id="4100" name="Picture 4" descr="http://www.c2cis.com/uploads/2/1/4/6/21468406/17337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187" y="2496062"/>
              <a:ext cx="2191078" cy="2191078"/>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6033353" y="4050650"/>
              <a:ext cx="2967974"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US" altLang="ja-JP" sz="1200" dirty="0"/>
                <a:t>Human Gesture Recognition with Perception Neuron using </a:t>
              </a:r>
              <a:r>
                <a:rPr lang="en-US" altLang="ja-JP" sz="1200" dirty="0" smtClean="0"/>
                <a:t>HMM - a demo</a:t>
              </a:r>
              <a:endParaRPr lang="ja-JP" altLang="en-US" sz="1200" dirty="0"/>
            </a:p>
          </p:txBody>
        </p:sp>
      </p:grpSp>
      <p:sp>
        <p:nvSpPr>
          <p:cNvPr id="15" name="テキスト ボックス 14"/>
          <p:cNvSpPr txBox="1"/>
          <p:nvPr/>
        </p:nvSpPr>
        <p:spPr>
          <a:xfrm>
            <a:off x="581704" y="5661248"/>
            <a:ext cx="7992888" cy="1015663"/>
          </a:xfrm>
          <a:prstGeom prst="rect">
            <a:avLst/>
          </a:prstGeom>
          <a:noFill/>
        </p:spPr>
        <p:txBody>
          <a:bodyPr wrap="square" rtlCol="0">
            <a:spAutoFit/>
          </a:bodyPr>
          <a:lstStyle/>
          <a:p>
            <a:pPr lvl="0"/>
            <a:r>
              <a:rPr lang="en-US" altLang="ja-JP" sz="2000" dirty="0" smtClean="0"/>
              <a:t>An application is simple </a:t>
            </a:r>
            <a:r>
              <a:rPr lang="en-US" altLang="ja-JP" sz="2000" dirty="0"/>
              <a:t>gesture recognition </a:t>
            </a:r>
            <a:r>
              <a:rPr lang="en-US" altLang="ja-JP" sz="2000" dirty="0" smtClean="0"/>
              <a:t>which </a:t>
            </a:r>
            <a:r>
              <a:rPr lang="en-US" altLang="ja-JP" sz="2000" dirty="0"/>
              <a:t>can open some windows software by itself (</a:t>
            </a:r>
            <a:r>
              <a:rPr lang="en-US" altLang="ja-JP" sz="2000" dirty="0" err="1"/>
              <a:t>Paint,Notepad,Calculator</a:t>
            </a:r>
            <a:r>
              <a:rPr lang="en-US" altLang="ja-JP" sz="2000" dirty="0"/>
              <a:t>)</a:t>
            </a:r>
            <a:endParaRPr lang="th-TH" altLang="ja-JP" sz="2000" dirty="0"/>
          </a:p>
          <a:p>
            <a:endParaRPr kumimoji="1" lang="ja-JP" altLang="en-US" sz="2000" dirty="0"/>
          </a:p>
        </p:txBody>
      </p:sp>
      <p:sp>
        <p:nvSpPr>
          <p:cNvPr id="16" name="テキスト ボックス 15"/>
          <p:cNvSpPr txBox="1"/>
          <p:nvPr/>
        </p:nvSpPr>
        <p:spPr>
          <a:xfrm>
            <a:off x="1115616" y="1548393"/>
            <a:ext cx="2723823" cy="369332"/>
          </a:xfrm>
          <a:prstGeom prst="rect">
            <a:avLst/>
          </a:prstGeom>
          <a:noFill/>
        </p:spPr>
        <p:txBody>
          <a:bodyPr wrap="none" rtlCol="0">
            <a:spAutoFit/>
          </a:bodyPr>
          <a:lstStyle/>
          <a:p>
            <a:r>
              <a:rPr kumimoji="1" lang="en-US" altLang="ja-JP" dirty="0" smtClean="0"/>
              <a:t>Input gesture commands</a:t>
            </a:r>
            <a:endParaRPr kumimoji="1" lang="ja-JP" altLang="en-US" dirty="0"/>
          </a:p>
        </p:txBody>
      </p:sp>
      <p:grpSp>
        <p:nvGrpSpPr>
          <p:cNvPr id="24" name="Group 23"/>
          <p:cNvGrpSpPr/>
          <p:nvPr/>
        </p:nvGrpSpPr>
        <p:grpSpPr>
          <a:xfrm>
            <a:off x="3786326" y="2119934"/>
            <a:ext cx="2376264" cy="454819"/>
            <a:chOff x="3779912" y="2465846"/>
            <a:chExt cx="2376264" cy="454819"/>
          </a:xfrm>
        </p:grpSpPr>
        <p:sp>
          <p:nvSpPr>
            <p:cNvPr id="10" name="右矢印 9"/>
            <p:cNvSpPr/>
            <p:nvPr/>
          </p:nvSpPr>
          <p:spPr>
            <a:xfrm>
              <a:off x="3779912" y="2766954"/>
              <a:ext cx="2376264" cy="1537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3858752" y="2465846"/>
              <a:ext cx="2297424" cy="261610"/>
            </a:xfrm>
            <a:prstGeom prst="rect">
              <a:avLst/>
            </a:prstGeom>
            <a:solidFill>
              <a:schemeClr val="tx2">
                <a:lumMod val="60000"/>
                <a:lumOff val="40000"/>
              </a:schemeClr>
            </a:solidFill>
          </p:spPr>
          <p:txBody>
            <a:bodyPr wrap="none" rtlCol="0">
              <a:spAutoFit/>
            </a:bodyPr>
            <a:lstStyle/>
            <a:p>
              <a:r>
                <a:rPr lang="en-US" altLang="ja-JP" sz="1100" dirty="0"/>
                <a:t>motion data from Neuron MOCAP</a:t>
              </a:r>
              <a:endParaRPr kumimoji="1" lang="ja-JP" altLang="en-US" sz="1100" dirty="0"/>
            </a:p>
          </p:txBody>
        </p:sp>
      </p:grpSp>
      <p:grpSp>
        <p:nvGrpSpPr>
          <p:cNvPr id="27" name="Group 26"/>
          <p:cNvGrpSpPr/>
          <p:nvPr/>
        </p:nvGrpSpPr>
        <p:grpSpPr>
          <a:xfrm>
            <a:off x="3786326" y="3110503"/>
            <a:ext cx="2376264" cy="1943395"/>
            <a:chOff x="3779912" y="3456415"/>
            <a:chExt cx="2376264" cy="1943395"/>
          </a:xfrm>
        </p:grpSpPr>
        <p:grpSp>
          <p:nvGrpSpPr>
            <p:cNvPr id="26" name="Group 25"/>
            <p:cNvGrpSpPr/>
            <p:nvPr/>
          </p:nvGrpSpPr>
          <p:grpSpPr>
            <a:xfrm>
              <a:off x="3779912" y="3456415"/>
              <a:ext cx="2376264" cy="1917464"/>
              <a:chOff x="3779912" y="3456415"/>
              <a:chExt cx="2376264" cy="1917464"/>
            </a:xfrm>
          </p:grpSpPr>
          <p:grpSp>
            <p:nvGrpSpPr>
              <p:cNvPr id="25" name="Group 24"/>
              <p:cNvGrpSpPr/>
              <p:nvPr/>
            </p:nvGrpSpPr>
            <p:grpSpPr>
              <a:xfrm>
                <a:off x="3779912" y="3456415"/>
                <a:ext cx="2376264" cy="492198"/>
                <a:chOff x="3779912" y="3456415"/>
                <a:chExt cx="2376264" cy="492198"/>
              </a:xfrm>
            </p:grpSpPr>
            <p:sp>
              <p:nvSpPr>
                <p:cNvPr id="11" name="左矢印 10"/>
                <p:cNvSpPr/>
                <p:nvPr/>
              </p:nvSpPr>
              <p:spPr>
                <a:xfrm>
                  <a:off x="3779912" y="3456415"/>
                  <a:ext cx="2376264" cy="1886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4247334" y="3687003"/>
                  <a:ext cx="1207382" cy="261610"/>
                </a:xfrm>
                <a:prstGeom prst="rect">
                  <a:avLst/>
                </a:prstGeom>
                <a:solidFill>
                  <a:schemeClr val="tx2">
                    <a:lumMod val="60000"/>
                    <a:lumOff val="40000"/>
                  </a:schemeClr>
                </a:solidFill>
              </p:spPr>
              <p:txBody>
                <a:bodyPr wrap="none" rtlCol="0">
                  <a:spAutoFit/>
                </a:bodyPr>
                <a:lstStyle/>
                <a:p>
                  <a:r>
                    <a:rPr lang="en-US" altLang="ja-JP" sz="1100" dirty="0" smtClean="0"/>
                    <a:t>performs  output</a:t>
                  </a:r>
                  <a:endParaRPr kumimoji="1" lang="ja-JP" altLang="en-US" sz="1100" dirty="0"/>
                </a:p>
              </p:txBody>
            </p:sp>
          </p:grpSp>
          <p:grpSp>
            <p:nvGrpSpPr>
              <p:cNvPr id="20" name="グループ化 19"/>
              <p:cNvGrpSpPr/>
              <p:nvPr/>
            </p:nvGrpSpPr>
            <p:grpSpPr>
              <a:xfrm>
                <a:off x="4161055" y="4123321"/>
                <a:ext cx="1692818" cy="1250558"/>
                <a:chOff x="3898233" y="4050650"/>
                <a:chExt cx="1692818" cy="1250558"/>
              </a:xfrm>
            </p:grpSpPr>
            <p:sp>
              <p:nvSpPr>
                <p:cNvPr id="19" name="円/楕円 18"/>
                <p:cNvSpPr/>
                <p:nvPr/>
              </p:nvSpPr>
              <p:spPr>
                <a:xfrm>
                  <a:off x="3898233" y="4050650"/>
                  <a:ext cx="1692818" cy="1250558"/>
                </a:xfrm>
                <a:prstGeom prst="ellipse">
                  <a:avLst/>
                </a:prstGeom>
                <a:solidFill>
                  <a:schemeClr val="accent5">
                    <a:lumMod val="40000"/>
                    <a:lumOff val="6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108" name="Picture 12" descr="http://1.bp.blogspot.com/-xC38-E_5sww/Va2xR281etI/AAAAAAAAN2o/vS1v0XSk42s/s1600/Notepa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1183" y="4097843"/>
                  <a:ext cx="509788" cy="5097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http://www.file-extensions.org/imgs/app-icon/128/1971/microsoft-paint-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3843" y="4564259"/>
                  <a:ext cx="477552" cy="47755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http://img.informer.com/icons/png/48/709/709849.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4642" y="4603204"/>
                  <a:ext cx="457200" cy="45720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テキスト ボックス 22"/>
            <p:cNvSpPr txBox="1"/>
            <p:nvPr/>
          </p:nvSpPr>
          <p:spPr>
            <a:xfrm>
              <a:off x="4618255" y="5061256"/>
              <a:ext cx="686406" cy="338554"/>
            </a:xfrm>
            <a:prstGeom prst="rect">
              <a:avLst/>
            </a:prstGeom>
            <a:noFill/>
          </p:spPr>
          <p:txBody>
            <a:bodyPr wrap="none" rtlCol="0">
              <a:spAutoFit/>
            </a:bodyPr>
            <a:lstStyle/>
            <a:p>
              <a:r>
                <a:rPr lang="en-US" altLang="ja-JP" sz="1600" dirty="0" smtClean="0"/>
                <a:t>Open</a:t>
              </a:r>
              <a:endParaRPr kumimoji="1" lang="ja-JP" altLang="en-US" sz="1600" dirty="0"/>
            </a:p>
          </p:txBody>
        </p:sp>
      </p:grpSp>
      <p:sp>
        <p:nvSpPr>
          <p:cNvPr id="3" name="Slide Number Placeholder 2"/>
          <p:cNvSpPr>
            <a:spLocks noGrp="1"/>
          </p:cNvSpPr>
          <p:nvPr>
            <p:ph type="sldNum" sz="quarter" idx="12"/>
          </p:nvPr>
        </p:nvSpPr>
        <p:spPr/>
        <p:txBody>
          <a:bodyPr/>
          <a:lstStyle/>
          <a:p>
            <a:fld id="{76A928CB-727E-48CF-A37C-5CEBAAFF7BF6}" type="slidenum">
              <a:rPr kumimoji="1" lang="ja-JP" altLang="en-US" smtClean="0"/>
              <a:t>11</a:t>
            </a:fld>
            <a:endParaRPr kumimoji="1" lang="ja-JP" altLang="en-US"/>
          </a:p>
        </p:txBody>
      </p:sp>
      <p:grpSp>
        <p:nvGrpSpPr>
          <p:cNvPr id="7" name="グループ化 6"/>
          <p:cNvGrpSpPr/>
          <p:nvPr/>
        </p:nvGrpSpPr>
        <p:grpSpPr>
          <a:xfrm>
            <a:off x="1693621" y="3681166"/>
            <a:ext cx="1521794" cy="787096"/>
            <a:chOff x="958607" y="4273620"/>
            <a:chExt cx="2016109" cy="1042764"/>
          </a:xfrm>
        </p:grpSpPr>
        <p:pic>
          <p:nvPicPr>
            <p:cNvPr id="4098" name="Picture 2" descr="http://www1.pcmag.com/media/images/258614-verbatim-mini-wireless-slimboard-keyboard-mouse-keyboard-and-mous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7581" y="4273620"/>
              <a:ext cx="1857135" cy="1013996"/>
            </a:xfrm>
            <a:prstGeom prst="rect">
              <a:avLst/>
            </a:prstGeom>
            <a:noFill/>
            <a:extLst>
              <a:ext uri="{909E8E84-426E-40DD-AFC4-6F175D3DCCD1}">
                <a14:hiddenFill xmlns:a14="http://schemas.microsoft.com/office/drawing/2010/main">
                  <a:solidFill>
                    <a:srgbClr val="FFFFFF"/>
                  </a:solidFill>
                </a14:hiddenFill>
              </a:ext>
            </a:extLst>
          </p:spPr>
        </p:pic>
        <p:sp>
          <p:nvSpPr>
            <p:cNvPr id="6" name="乗算記号 5"/>
            <p:cNvSpPr/>
            <p:nvPr/>
          </p:nvSpPr>
          <p:spPr>
            <a:xfrm>
              <a:off x="958607" y="4302388"/>
              <a:ext cx="2016109" cy="1013996"/>
            </a:xfrm>
            <a:prstGeom prst="mathMultiply">
              <a:avLst>
                <a:gd name="adj1" fmla="val 10637"/>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9" name="Group 28"/>
          <p:cNvGrpSpPr/>
          <p:nvPr/>
        </p:nvGrpSpPr>
        <p:grpSpPr>
          <a:xfrm>
            <a:off x="158399" y="1942588"/>
            <a:ext cx="3261097" cy="2927752"/>
            <a:chOff x="158399" y="1942588"/>
            <a:chExt cx="3261097" cy="2927752"/>
          </a:xfrm>
        </p:grpSpPr>
        <p:pic>
          <p:nvPicPr>
            <p:cNvPr id="32" name="Picture 31"/>
            <p:cNvPicPr>
              <a:picLocks noChangeAspect="1"/>
            </p:cNvPicPr>
            <p:nvPr/>
          </p:nvPicPr>
          <p:blipFill rotWithShape="1">
            <a:blip r:embed="rId9" cstate="print">
              <a:extLst>
                <a:ext uri="{28A0092B-C50C-407E-A947-70E740481C1C}">
                  <a14:useLocalDpi xmlns:a14="http://schemas.microsoft.com/office/drawing/2010/main" val="0"/>
                </a:ext>
              </a:extLst>
            </a:blip>
            <a:srcRect l="42633" r="20146"/>
            <a:stretch/>
          </p:blipFill>
          <p:spPr>
            <a:xfrm>
              <a:off x="2476484" y="1946722"/>
              <a:ext cx="943012" cy="1689024"/>
            </a:xfrm>
            <a:prstGeom prst="rect">
              <a:avLst/>
            </a:prstGeom>
          </p:spPr>
        </p:pic>
        <p:pic>
          <p:nvPicPr>
            <p:cNvPr id="33"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l="39218" r="21585"/>
            <a:stretch/>
          </p:blipFill>
          <p:spPr>
            <a:xfrm>
              <a:off x="1422990" y="1942588"/>
              <a:ext cx="1007604" cy="1713715"/>
            </a:xfrm>
            <a:prstGeom prst="rect">
              <a:avLst/>
            </a:prstGeom>
          </p:spPr>
        </p:pic>
        <p:grpSp>
          <p:nvGrpSpPr>
            <p:cNvPr id="37" name="グループ化 21"/>
            <p:cNvGrpSpPr/>
            <p:nvPr/>
          </p:nvGrpSpPr>
          <p:grpSpPr>
            <a:xfrm>
              <a:off x="158399" y="3245689"/>
              <a:ext cx="1669358" cy="1624651"/>
              <a:chOff x="323528" y="3231308"/>
              <a:chExt cx="1312974" cy="1277812"/>
            </a:xfrm>
          </p:grpSpPr>
          <p:pic>
            <p:nvPicPr>
              <p:cNvPr id="38" name="Picture 2" descr="http://auctions.c.yimg.jp/images.auctions.yahoo.co.jp/image/ra180/users/8/5/1/6/yafuokuyama-img547x599-1450578860nixlcf17763.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08" t="7106" r="11161" b="6194"/>
              <a:stretch/>
            </p:blipFill>
            <p:spPr bwMode="auto">
              <a:xfrm>
                <a:off x="709220" y="3231308"/>
                <a:ext cx="927282" cy="108182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0" descr="https://ksr-ugc.imgix.net/assets/003/604/767/9c26ddc3cf46e0b99505e9e02b384f81_original.png?w=700&amp;fit=max&amp;v=1428933751&amp;auto=format&amp;q=92&amp;s=95ddf1828af92f1af24d03dd802112b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9471" t="4249" b="79762"/>
              <a:stretch/>
            </p:blipFill>
            <p:spPr bwMode="auto">
              <a:xfrm>
                <a:off x="323528" y="4107348"/>
                <a:ext cx="1110362" cy="40177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02163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smtClean="0"/>
              <a:t>Objectives</a:t>
            </a:r>
            <a:endParaRPr kumimoji="1" lang="ja-JP" altLang="en-US" dirty="0"/>
          </a:p>
        </p:txBody>
      </p:sp>
      <p:sp>
        <p:nvSpPr>
          <p:cNvPr id="6" name="Freeform 5"/>
          <p:cNvSpPr/>
          <p:nvPr/>
        </p:nvSpPr>
        <p:spPr>
          <a:xfrm>
            <a:off x="457200" y="1911892"/>
            <a:ext cx="8229600" cy="1314052"/>
          </a:xfrm>
          <a:custGeom>
            <a:avLst/>
            <a:gdLst>
              <a:gd name="connsiteX0" fmla="*/ 0 w 8229600"/>
              <a:gd name="connsiteY0" fmla="*/ 219013 h 1314052"/>
              <a:gd name="connsiteX1" fmla="*/ 219013 w 8229600"/>
              <a:gd name="connsiteY1" fmla="*/ 0 h 1314052"/>
              <a:gd name="connsiteX2" fmla="*/ 8010587 w 8229600"/>
              <a:gd name="connsiteY2" fmla="*/ 0 h 1314052"/>
              <a:gd name="connsiteX3" fmla="*/ 8229600 w 8229600"/>
              <a:gd name="connsiteY3" fmla="*/ 219013 h 1314052"/>
              <a:gd name="connsiteX4" fmla="*/ 8229600 w 8229600"/>
              <a:gd name="connsiteY4" fmla="*/ 1095039 h 1314052"/>
              <a:gd name="connsiteX5" fmla="*/ 8010587 w 8229600"/>
              <a:gd name="connsiteY5" fmla="*/ 1314052 h 1314052"/>
              <a:gd name="connsiteX6" fmla="*/ 219013 w 8229600"/>
              <a:gd name="connsiteY6" fmla="*/ 1314052 h 1314052"/>
              <a:gd name="connsiteX7" fmla="*/ 0 w 8229600"/>
              <a:gd name="connsiteY7" fmla="*/ 1095039 h 1314052"/>
              <a:gd name="connsiteX8" fmla="*/ 0 w 8229600"/>
              <a:gd name="connsiteY8" fmla="*/ 219013 h 131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1314052">
                <a:moveTo>
                  <a:pt x="0" y="219013"/>
                </a:moveTo>
                <a:cubicBezTo>
                  <a:pt x="0" y="98055"/>
                  <a:pt x="98055" y="0"/>
                  <a:pt x="219013" y="0"/>
                </a:cubicBezTo>
                <a:lnTo>
                  <a:pt x="8010587" y="0"/>
                </a:lnTo>
                <a:cubicBezTo>
                  <a:pt x="8131545" y="0"/>
                  <a:pt x="8229600" y="98055"/>
                  <a:pt x="8229600" y="219013"/>
                </a:cubicBezTo>
                <a:lnTo>
                  <a:pt x="8229600" y="1095039"/>
                </a:lnTo>
                <a:cubicBezTo>
                  <a:pt x="8229600" y="1215997"/>
                  <a:pt x="8131545" y="1314052"/>
                  <a:pt x="8010587" y="1314052"/>
                </a:cubicBezTo>
                <a:lnTo>
                  <a:pt x="219013" y="1314052"/>
                </a:lnTo>
                <a:cubicBezTo>
                  <a:pt x="98055" y="1314052"/>
                  <a:pt x="0" y="1215997"/>
                  <a:pt x="0" y="1095039"/>
                </a:cubicBezTo>
                <a:lnTo>
                  <a:pt x="0" y="219013"/>
                </a:lnTo>
                <a:close/>
              </a:path>
            </a:pathLst>
          </a:custGeom>
        </p:spPr>
        <p:style>
          <a:lnRef idx="3">
            <a:schemeClr val="accent6">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5587" tIns="155587" rIns="155587" bIns="155587" numCol="1" spcCol="1270" anchor="ctr" anchorCtr="0">
            <a:noAutofit/>
          </a:bodyPr>
          <a:lstStyle/>
          <a:p>
            <a:pPr lvl="0" algn="l" defTabSz="1066800">
              <a:lnSpc>
                <a:spcPct val="90000"/>
              </a:lnSpc>
              <a:spcBef>
                <a:spcPct val="0"/>
              </a:spcBef>
              <a:spcAft>
                <a:spcPct val="35000"/>
              </a:spcAft>
            </a:pPr>
            <a:r>
              <a:rPr lang="en-US" sz="2400" kern="1200" dirty="0" smtClean="0"/>
              <a:t>To investigate/study the effectiveness of the Neuron MOCAP and Hidden Markov Models for gesture recognition</a:t>
            </a:r>
            <a:endParaRPr lang="th-TH" sz="2400" kern="1200" dirty="0"/>
          </a:p>
        </p:txBody>
      </p:sp>
      <p:sp>
        <p:nvSpPr>
          <p:cNvPr id="7" name="Freeform 6"/>
          <p:cNvSpPr/>
          <p:nvPr/>
        </p:nvSpPr>
        <p:spPr>
          <a:xfrm>
            <a:off x="457200" y="3413145"/>
            <a:ext cx="8229600" cy="1254825"/>
          </a:xfrm>
          <a:custGeom>
            <a:avLst/>
            <a:gdLst>
              <a:gd name="connsiteX0" fmla="*/ 0 w 8229600"/>
              <a:gd name="connsiteY0" fmla="*/ 209142 h 1254825"/>
              <a:gd name="connsiteX1" fmla="*/ 209142 w 8229600"/>
              <a:gd name="connsiteY1" fmla="*/ 0 h 1254825"/>
              <a:gd name="connsiteX2" fmla="*/ 8020458 w 8229600"/>
              <a:gd name="connsiteY2" fmla="*/ 0 h 1254825"/>
              <a:gd name="connsiteX3" fmla="*/ 8229600 w 8229600"/>
              <a:gd name="connsiteY3" fmla="*/ 209142 h 1254825"/>
              <a:gd name="connsiteX4" fmla="*/ 8229600 w 8229600"/>
              <a:gd name="connsiteY4" fmla="*/ 1045683 h 1254825"/>
              <a:gd name="connsiteX5" fmla="*/ 8020458 w 8229600"/>
              <a:gd name="connsiteY5" fmla="*/ 1254825 h 1254825"/>
              <a:gd name="connsiteX6" fmla="*/ 209142 w 8229600"/>
              <a:gd name="connsiteY6" fmla="*/ 1254825 h 1254825"/>
              <a:gd name="connsiteX7" fmla="*/ 0 w 8229600"/>
              <a:gd name="connsiteY7" fmla="*/ 1045683 h 1254825"/>
              <a:gd name="connsiteX8" fmla="*/ 0 w 8229600"/>
              <a:gd name="connsiteY8" fmla="*/ 209142 h 12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1254825">
                <a:moveTo>
                  <a:pt x="0" y="209142"/>
                </a:moveTo>
                <a:cubicBezTo>
                  <a:pt x="0" y="93636"/>
                  <a:pt x="93636" y="0"/>
                  <a:pt x="209142" y="0"/>
                </a:cubicBezTo>
                <a:lnTo>
                  <a:pt x="8020458" y="0"/>
                </a:lnTo>
                <a:cubicBezTo>
                  <a:pt x="8135964" y="0"/>
                  <a:pt x="8229600" y="93636"/>
                  <a:pt x="8229600" y="209142"/>
                </a:cubicBezTo>
                <a:lnTo>
                  <a:pt x="8229600" y="1045683"/>
                </a:lnTo>
                <a:cubicBezTo>
                  <a:pt x="8229600" y="1161189"/>
                  <a:pt x="8135964" y="1254825"/>
                  <a:pt x="8020458" y="1254825"/>
                </a:cubicBezTo>
                <a:lnTo>
                  <a:pt x="209142" y="1254825"/>
                </a:lnTo>
                <a:cubicBezTo>
                  <a:pt x="93636" y="1254825"/>
                  <a:pt x="0" y="1161189"/>
                  <a:pt x="0" y="1045683"/>
                </a:cubicBezTo>
                <a:lnTo>
                  <a:pt x="0" y="209142"/>
                </a:lnTo>
                <a:close/>
              </a:path>
            </a:pathLst>
          </a:custGeom>
        </p:spPr>
        <p:style>
          <a:lnRef idx="3">
            <a:schemeClr val="accent6">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2696" tIns="152696" rIns="152696" bIns="152696" numCol="1" spcCol="1270" anchor="ctr" anchorCtr="0">
            <a:noAutofit/>
          </a:bodyPr>
          <a:lstStyle/>
          <a:p>
            <a:pPr lvl="0" algn="l" defTabSz="1066800">
              <a:lnSpc>
                <a:spcPct val="90000"/>
              </a:lnSpc>
              <a:spcBef>
                <a:spcPct val="0"/>
              </a:spcBef>
              <a:spcAft>
                <a:spcPct val="35000"/>
              </a:spcAft>
            </a:pPr>
            <a:r>
              <a:rPr lang="en-US" sz="2400" kern="1200" dirty="0" smtClean="0"/>
              <a:t>To develop a general gesture recognition system that can be easily used by anyone with a simple application</a:t>
            </a:r>
            <a:endParaRPr lang="th-TH" sz="2400" kern="1200" dirty="0"/>
          </a:p>
        </p:txBody>
      </p:sp>
      <p:sp>
        <p:nvSpPr>
          <p:cNvPr id="8" name="Freeform 7"/>
          <p:cNvSpPr/>
          <p:nvPr/>
        </p:nvSpPr>
        <p:spPr>
          <a:xfrm>
            <a:off x="457200" y="4855170"/>
            <a:ext cx="8229600" cy="1310137"/>
          </a:xfrm>
          <a:custGeom>
            <a:avLst/>
            <a:gdLst>
              <a:gd name="connsiteX0" fmla="*/ 0 w 8229600"/>
              <a:gd name="connsiteY0" fmla="*/ 218361 h 1310137"/>
              <a:gd name="connsiteX1" fmla="*/ 218361 w 8229600"/>
              <a:gd name="connsiteY1" fmla="*/ 0 h 1310137"/>
              <a:gd name="connsiteX2" fmla="*/ 8011239 w 8229600"/>
              <a:gd name="connsiteY2" fmla="*/ 0 h 1310137"/>
              <a:gd name="connsiteX3" fmla="*/ 8229600 w 8229600"/>
              <a:gd name="connsiteY3" fmla="*/ 218361 h 1310137"/>
              <a:gd name="connsiteX4" fmla="*/ 8229600 w 8229600"/>
              <a:gd name="connsiteY4" fmla="*/ 1091776 h 1310137"/>
              <a:gd name="connsiteX5" fmla="*/ 8011239 w 8229600"/>
              <a:gd name="connsiteY5" fmla="*/ 1310137 h 1310137"/>
              <a:gd name="connsiteX6" fmla="*/ 218361 w 8229600"/>
              <a:gd name="connsiteY6" fmla="*/ 1310137 h 1310137"/>
              <a:gd name="connsiteX7" fmla="*/ 0 w 8229600"/>
              <a:gd name="connsiteY7" fmla="*/ 1091776 h 1310137"/>
              <a:gd name="connsiteX8" fmla="*/ 0 w 8229600"/>
              <a:gd name="connsiteY8" fmla="*/ 218361 h 131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29600" h="1310137">
                <a:moveTo>
                  <a:pt x="0" y="218361"/>
                </a:moveTo>
                <a:cubicBezTo>
                  <a:pt x="0" y="97764"/>
                  <a:pt x="97764" y="0"/>
                  <a:pt x="218361" y="0"/>
                </a:cubicBezTo>
                <a:lnTo>
                  <a:pt x="8011239" y="0"/>
                </a:lnTo>
                <a:cubicBezTo>
                  <a:pt x="8131836" y="0"/>
                  <a:pt x="8229600" y="97764"/>
                  <a:pt x="8229600" y="218361"/>
                </a:cubicBezTo>
                <a:lnTo>
                  <a:pt x="8229600" y="1091776"/>
                </a:lnTo>
                <a:cubicBezTo>
                  <a:pt x="8229600" y="1212373"/>
                  <a:pt x="8131836" y="1310137"/>
                  <a:pt x="8011239" y="1310137"/>
                </a:cubicBezTo>
                <a:lnTo>
                  <a:pt x="218361" y="1310137"/>
                </a:lnTo>
                <a:cubicBezTo>
                  <a:pt x="97764" y="1310137"/>
                  <a:pt x="0" y="1212373"/>
                  <a:pt x="0" y="1091776"/>
                </a:cubicBezTo>
                <a:lnTo>
                  <a:pt x="0" y="218361"/>
                </a:lnTo>
                <a:close/>
              </a:path>
            </a:pathLst>
          </a:custGeom>
        </p:spPr>
        <p:style>
          <a:lnRef idx="3">
            <a:schemeClr val="accent6">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5396" tIns="155396" rIns="155396" bIns="155396" numCol="1" spcCol="1270" anchor="ctr" anchorCtr="0">
            <a:noAutofit/>
          </a:bodyPr>
          <a:lstStyle/>
          <a:p>
            <a:pPr lvl="0" algn="l" defTabSz="1066800">
              <a:lnSpc>
                <a:spcPct val="90000"/>
              </a:lnSpc>
              <a:spcBef>
                <a:spcPct val="0"/>
              </a:spcBef>
              <a:spcAft>
                <a:spcPct val="35000"/>
              </a:spcAft>
            </a:pPr>
            <a:r>
              <a:rPr lang="en-US" sz="2400" kern="1200" dirty="0" smtClean="0"/>
              <a:t>To construct simple gesture models which can be easily recognized for opening different windows applications</a:t>
            </a:r>
            <a:endParaRPr lang="th-TH" sz="2400" kern="1200" dirty="0"/>
          </a:p>
        </p:txBody>
      </p:sp>
      <p:sp>
        <p:nvSpPr>
          <p:cNvPr id="3" name="Slide Number Placeholder 2"/>
          <p:cNvSpPr>
            <a:spLocks noGrp="1"/>
          </p:cNvSpPr>
          <p:nvPr>
            <p:ph type="sldNum" sz="quarter" idx="12"/>
          </p:nvPr>
        </p:nvSpPr>
        <p:spPr/>
        <p:txBody>
          <a:bodyPr/>
          <a:lstStyle/>
          <a:p>
            <a:fld id="{76A928CB-727E-48CF-A37C-5CEBAAFF7BF6}" type="slidenum">
              <a:rPr kumimoji="1" lang="ja-JP" altLang="en-US" smtClean="0"/>
              <a:t>12</a:t>
            </a:fld>
            <a:endParaRPr kumimoji="1" lang="ja-JP" altLang="en-US"/>
          </a:p>
        </p:txBody>
      </p:sp>
    </p:spTree>
    <p:extLst>
      <p:ext uri="{BB962C8B-B14F-4D97-AF65-F5344CB8AC3E}">
        <p14:creationId xmlns:p14="http://schemas.microsoft.com/office/powerpoint/2010/main" val="17632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Motion Capture Data from</a:t>
            </a:r>
            <a:br>
              <a:rPr lang="en-US" dirty="0" smtClean="0"/>
            </a:br>
            <a:r>
              <a:rPr lang="en-US" dirty="0" smtClean="0"/>
              <a:t>Neuron Data Reader Framework</a:t>
            </a:r>
            <a:endParaRPr lang="th-TH" dirty="0"/>
          </a:p>
        </p:txBody>
      </p:sp>
      <p:grpSp>
        <p:nvGrpSpPr>
          <p:cNvPr id="16" name="Group 15"/>
          <p:cNvGrpSpPr/>
          <p:nvPr/>
        </p:nvGrpSpPr>
        <p:grpSpPr>
          <a:xfrm>
            <a:off x="291831" y="3218858"/>
            <a:ext cx="8443938" cy="2880320"/>
            <a:chOff x="530916" y="2598440"/>
            <a:chExt cx="8443938" cy="2880320"/>
          </a:xfrm>
        </p:grpSpPr>
        <p:pic>
          <p:nvPicPr>
            <p:cNvPr id="4" name="Picture 2" descr="http://auctions.c.yimg.jp/images.auctions.yahoo.co.jp/image/ra180/users/8/5/1/6/yafuokuyama-img547x599-1450578860nixlcf1776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08" t="7106" r="11161" b="6194"/>
            <a:stretch/>
          </p:blipFill>
          <p:spPr bwMode="auto">
            <a:xfrm>
              <a:off x="653808" y="2924944"/>
              <a:ext cx="1728192" cy="20162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03848" y="2598440"/>
              <a:ext cx="3384376" cy="2880320"/>
            </a:xfrm>
            <a:prstGeom prst="rect">
              <a:avLst/>
            </a:prstGeom>
            <a:solidFill>
              <a:srgbClr val="4B9F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Neuron</a:t>
              </a:r>
            </a:p>
            <a:p>
              <a:pPr algn="ctr"/>
              <a:r>
                <a:rPr lang="en-US" sz="2800" dirty="0" smtClean="0">
                  <a:solidFill>
                    <a:schemeClr val="bg1"/>
                  </a:solidFill>
                </a:rPr>
                <a:t>DataReader</a:t>
              </a:r>
              <a:endParaRPr lang="th-TH" sz="2800" dirty="0">
                <a:solidFill>
                  <a:schemeClr val="bg1"/>
                </a:solidFill>
              </a:endParaRPr>
            </a:p>
          </p:txBody>
        </p:sp>
        <p:sp>
          <p:nvSpPr>
            <p:cNvPr id="8" name="TextBox 7"/>
            <p:cNvSpPr txBox="1"/>
            <p:nvPr/>
          </p:nvSpPr>
          <p:spPr>
            <a:xfrm>
              <a:off x="530916" y="4931876"/>
              <a:ext cx="1973976" cy="369332"/>
            </a:xfrm>
            <a:prstGeom prst="rect">
              <a:avLst/>
            </a:prstGeom>
            <a:noFill/>
          </p:spPr>
          <p:txBody>
            <a:bodyPr wrap="square" rtlCol="0">
              <a:spAutoFit/>
            </a:bodyPr>
            <a:lstStyle/>
            <a:p>
              <a:pPr algn="ctr"/>
              <a:r>
                <a:rPr lang="en-US" dirty="0" smtClean="0"/>
                <a:t>Neuron’s Socket</a:t>
              </a:r>
              <a:endParaRPr lang="th-TH" dirty="0"/>
            </a:p>
          </p:txBody>
        </p:sp>
        <p:sp>
          <p:nvSpPr>
            <p:cNvPr id="9" name="Left-Right Arrow 8"/>
            <p:cNvSpPr/>
            <p:nvPr/>
          </p:nvSpPr>
          <p:spPr>
            <a:xfrm>
              <a:off x="2397045" y="3879042"/>
              <a:ext cx="709135" cy="30357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0" name="Right Arrow 9"/>
            <p:cNvSpPr/>
            <p:nvPr/>
          </p:nvSpPr>
          <p:spPr>
            <a:xfrm>
              <a:off x="6642028" y="3879042"/>
              <a:ext cx="648073" cy="370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12" name="TextBox 11"/>
            <p:cNvSpPr txBox="1"/>
            <p:nvPr/>
          </p:nvSpPr>
          <p:spPr>
            <a:xfrm>
              <a:off x="6537100" y="3560370"/>
              <a:ext cx="857927" cy="338554"/>
            </a:xfrm>
            <a:prstGeom prst="rect">
              <a:avLst/>
            </a:prstGeom>
            <a:noFill/>
          </p:spPr>
          <p:txBody>
            <a:bodyPr wrap="none" rtlCol="0">
              <a:spAutoFit/>
            </a:bodyPr>
            <a:lstStyle/>
            <a:p>
              <a:r>
                <a:rPr lang="en-US" sz="1600" b="1" dirty="0" smtClean="0">
                  <a:solidFill>
                    <a:srgbClr val="0070C0"/>
                  </a:solidFill>
                </a:rPr>
                <a:t>Output</a:t>
              </a:r>
              <a:endParaRPr lang="th-TH" sz="1600" b="1" dirty="0">
                <a:solidFill>
                  <a:srgbClr val="0070C0"/>
                </a:solidFill>
              </a:endParaRPr>
            </a:p>
          </p:txBody>
        </p:sp>
        <p:sp>
          <p:nvSpPr>
            <p:cNvPr id="14" name="Rectangle 13"/>
            <p:cNvSpPr/>
            <p:nvPr/>
          </p:nvSpPr>
          <p:spPr>
            <a:xfrm>
              <a:off x="7395027" y="3371292"/>
              <a:ext cx="1579827" cy="133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Calculation Data &amp; Bone Data Array</a:t>
              </a:r>
              <a:endParaRPr lang="th-TH" dirty="0"/>
            </a:p>
          </p:txBody>
        </p:sp>
      </p:grpSp>
      <p:sp>
        <p:nvSpPr>
          <p:cNvPr id="17" name="TextBox 16"/>
          <p:cNvSpPr txBox="1"/>
          <p:nvPr/>
        </p:nvSpPr>
        <p:spPr>
          <a:xfrm>
            <a:off x="460446" y="1813231"/>
            <a:ext cx="8106708" cy="1323439"/>
          </a:xfrm>
          <a:prstGeom prst="rect">
            <a:avLst/>
          </a:prstGeom>
          <a:noFill/>
        </p:spPr>
        <p:txBody>
          <a:bodyPr wrap="square" rtlCol="0">
            <a:spAutoFit/>
          </a:bodyPr>
          <a:lstStyle/>
          <a:p>
            <a:r>
              <a:rPr lang="en-US" sz="2000" dirty="0"/>
              <a:t> </a:t>
            </a:r>
            <a:r>
              <a:rPr lang="en-US" sz="2000" dirty="0" smtClean="0"/>
              <a:t>    NeuronDataReader </a:t>
            </a:r>
            <a:r>
              <a:rPr lang="en-US" sz="2000" dirty="0"/>
              <a:t>receives </a:t>
            </a:r>
            <a:r>
              <a:rPr lang="en-US" sz="2000" dirty="0" smtClean="0"/>
              <a:t>data(</a:t>
            </a:r>
            <a:r>
              <a:rPr lang="en-US" sz="2000" dirty="0" smtClean="0">
                <a:solidFill>
                  <a:srgbClr val="FF0000"/>
                </a:solidFill>
              </a:rPr>
              <a:t>*</a:t>
            </a:r>
            <a:r>
              <a:rPr lang="en-US" sz="2000" dirty="0" smtClean="0"/>
              <a:t>) from Neuron</a:t>
            </a:r>
            <a:r>
              <a:rPr lang="en-US" sz="2000" dirty="0"/>
              <a:t>.</a:t>
            </a:r>
            <a:r>
              <a:rPr lang="en-US" sz="2000" dirty="0" smtClean="0"/>
              <a:t> The calculation data </a:t>
            </a:r>
            <a:r>
              <a:rPr lang="en-US" sz="2000" dirty="0"/>
              <a:t>in each frame include all the sensor data and motion data of 21 </a:t>
            </a:r>
            <a:r>
              <a:rPr lang="en-US" sz="2000" dirty="0" smtClean="0"/>
              <a:t>bones, for example position data</a:t>
            </a:r>
            <a:r>
              <a:rPr lang="en-US" sz="2000" dirty="0"/>
              <a:t/>
            </a:r>
            <a:br>
              <a:rPr lang="en-US" sz="2000" dirty="0"/>
            </a:br>
            <a:endParaRPr lang="th-TH" sz="2000" dirty="0"/>
          </a:p>
        </p:txBody>
      </p:sp>
      <p:sp>
        <p:nvSpPr>
          <p:cNvPr id="3" name="TextBox 2"/>
          <p:cNvSpPr txBox="1"/>
          <p:nvPr/>
        </p:nvSpPr>
        <p:spPr>
          <a:xfrm>
            <a:off x="291831" y="6432008"/>
            <a:ext cx="2095445" cy="369332"/>
          </a:xfrm>
          <a:prstGeom prst="rect">
            <a:avLst/>
          </a:prstGeom>
          <a:noFill/>
        </p:spPr>
        <p:txBody>
          <a:bodyPr wrap="none" rtlCol="0">
            <a:spAutoFit/>
          </a:bodyPr>
          <a:lstStyle/>
          <a:p>
            <a:r>
              <a:rPr lang="en-US" dirty="0" smtClean="0"/>
              <a:t>(</a:t>
            </a:r>
            <a:r>
              <a:rPr lang="en-US" dirty="0" smtClean="0">
                <a:solidFill>
                  <a:srgbClr val="FF0000"/>
                </a:solidFill>
              </a:rPr>
              <a:t>*</a:t>
            </a:r>
            <a:r>
              <a:rPr lang="en-US" dirty="0" smtClean="0"/>
              <a:t>) calculation data</a:t>
            </a:r>
            <a:endParaRPr lang="th-TH" dirty="0"/>
          </a:p>
        </p:txBody>
      </p:sp>
      <p:sp>
        <p:nvSpPr>
          <p:cNvPr id="5" name="Slide Number Placeholder 4"/>
          <p:cNvSpPr>
            <a:spLocks noGrp="1"/>
          </p:cNvSpPr>
          <p:nvPr>
            <p:ph type="sldNum" sz="quarter" idx="12"/>
          </p:nvPr>
        </p:nvSpPr>
        <p:spPr/>
        <p:txBody>
          <a:bodyPr/>
          <a:lstStyle/>
          <a:p>
            <a:fld id="{76A928CB-727E-48CF-A37C-5CEBAAFF7BF6}" type="slidenum">
              <a:rPr kumimoji="1" lang="ja-JP" altLang="en-US" smtClean="0"/>
              <a:t>13</a:t>
            </a:fld>
            <a:endParaRPr kumimoji="1" lang="ja-JP" altLang="en-US"/>
          </a:p>
        </p:txBody>
      </p:sp>
    </p:spTree>
    <p:extLst>
      <p:ext uri="{BB962C8B-B14F-4D97-AF65-F5344CB8AC3E}">
        <p14:creationId xmlns:p14="http://schemas.microsoft.com/office/powerpoint/2010/main" val="41809452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Hidden Markov Model from</a:t>
            </a:r>
            <a:br>
              <a:rPr lang="en-US" dirty="0" smtClean="0"/>
            </a:br>
            <a:r>
              <a:rPr lang="en-US" dirty="0" smtClean="0"/>
              <a:t>The </a:t>
            </a:r>
            <a:r>
              <a:rPr lang="en-US" dirty="0"/>
              <a:t>Accord.NET </a:t>
            </a:r>
            <a:r>
              <a:rPr lang="en-US" dirty="0" smtClean="0"/>
              <a:t>Framework</a:t>
            </a:r>
            <a:endParaRPr lang="th-TH" dirty="0"/>
          </a:p>
        </p:txBody>
      </p:sp>
      <p:grpSp>
        <p:nvGrpSpPr>
          <p:cNvPr id="6" name="Group 5"/>
          <p:cNvGrpSpPr/>
          <p:nvPr/>
        </p:nvGrpSpPr>
        <p:grpSpPr>
          <a:xfrm>
            <a:off x="1043608" y="3342678"/>
            <a:ext cx="6984776" cy="3326682"/>
            <a:chOff x="2055764" y="3719547"/>
            <a:chExt cx="5396556" cy="2307030"/>
          </a:xfrm>
        </p:grpSpPr>
        <p:pic>
          <p:nvPicPr>
            <p:cNvPr id="5" name="Picture 2" descr="http://www.codeproject.com/KB/recipes/541428/hmm-mod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5764" y="3719547"/>
              <a:ext cx="5396556" cy="2307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accord-framework.net/images/accord-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1233" y="3776804"/>
              <a:ext cx="1079079" cy="804324"/>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正方形/長方形 8"/>
          <p:cNvSpPr/>
          <p:nvPr/>
        </p:nvSpPr>
        <p:spPr>
          <a:xfrm>
            <a:off x="2879811" y="3356992"/>
            <a:ext cx="3525685" cy="533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Slide Number Placeholder 9"/>
          <p:cNvSpPr>
            <a:spLocks noGrp="1"/>
          </p:cNvSpPr>
          <p:nvPr>
            <p:ph type="sldNum" sz="quarter" idx="12"/>
          </p:nvPr>
        </p:nvSpPr>
        <p:spPr/>
        <p:txBody>
          <a:bodyPr/>
          <a:lstStyle/>
          <a:p>
            <a:fld id="{76A928CB-727E-48CF-A37C-5CEBAAFF7BF6}" type="slidenum">
              <a:rPr kumimoji="1" lang="ja-JP" altLang="en-US" smtClean="0"/>
              <a:t>14</a:t>
            </a:fld>
            <a:endParaRPr kumimoji="1" lang="ja-JP" altLang="en-US"/>
          </a:p>
        </p:txBody>
      </p:sp>
      <p:sp>
        <p:nvSpPr>
          <p:cNvPr id="3" name="Content Placeholder 2"/>
          <p:cNvSpPr>
            <a:spLocks noGrp="1"/>
          </p:cNvSpPr>
          <p:nvPr>
            <p:ph idx="1"/>
          </p:nvPr>
        </p:nvSpPr>
        <p:spPr>
          <a:xfrm>
            <a:off x="395536" y="1754338"/>
            <a:ext cx="8373616" cy="4771006"/>
          </a:xfrm>
        </p:spPr>
        <p:txBody>
          <a:bodyPr>
            <a:noAutofit/>
          </a:bodyPr>
          <a:lstStyle/>
          <a:p>
            <a:r>
              <a:rPr lang="en-US" dirty="0" smtClean="0"/>
              <a:t>Accord.NET is Image </a:t>
            </a:r>
            <a:r>
              <a:rPr lang="en-US" dirty="0"/>
              <a:t>Processing and Machine Learning </a:t>
            </a:r>
            <a:r>
              <a:rPr lang="en-US" dirty="0" smtClean="0"/>
              <a:t>Framework in C#</a:t>
            </a:r>
            <a:endParaRPr lang="en-US" altLang="ja-JP" dirty="0" smtClean="0"/>
          </a:p>
          <a:p>
            <a:r>
              <a:rPr lang="en-US" altLang="ja-JP" dirty="0" smtClean="0"/>
              <a:t>Can construct hidden markov model by data sequence</a:t>
            </a:r>
          </a:p>
          <a:p>
            <a:r>
              <a:rPr lang="en-US" dirty="0" smtClean="0"/>
              <a:t>Support </a:t>
            </a:r>
            <a:r>
              <a:rPr lang="en-US" dirty="0"/>
              <a:t>for </a:t>
            </a:r>
            <a:r>
              <a:rPr lang="en-US" dirty="0" smtClean="0"/>
              <a:t>the performance </a:t>
            </a:r>
            <a:r>
              <a:rPr lang="en-US" dirty="0"/>
              <a:t>measurements techniques</a:t>
            </a:r>
            <a:endParaRPr lang="th-TH" altLang="ja-JP" dirty="0" smtClean="0"/>
          </a:p>
          <a:p>
            <a:pPr marL="0" indent="0">
              <a:buNone/>
            </a:pPr>
            <a:endParaRPr lang="th-TH" altLang="ja-JP" dirty="0"/>
          </a:p>
        </p:txBody>
      </p:sp>
      <p:grpSp>
        <p:nvGrpSpPr>
          <p:cNvPr id="12" name="Group 11"/>
          <p:cNvGrpSpPr/>
          <p:nvPr/>
        </p:nvGrpSpPr>
        <p:grpSpPr>
          <a:xfrm>
            <a:off x="1022042" y="3933056"/>
            <a:ext cx="6913142" cy="2674851"/>
            <a:chOff x="1022042" y="3933056"/>
            <a:chExt cx="6913142" cy="2674851"/>
          </a:xfrm>
        </p:grpSpPr>
        <p:pic>
          <p:nvPicPr>
            <p:cNvPr id="6146" name="Picture 2" descr="http://static.zymergi.com/blog-mlr-diagram.PNG"/>
            <p:cNvPicPr>
              <a:picLocks noChangeAspect="1" noChangeArrowheads="1"/>
            </p:cNvPicPr>
            <p:nvPr/>
          </p:nvPicPr>
          <p:blipFill rotWithShape="1">
            <a:blip r:embed="rId5">
              <a:extLst>
                <a:ext uri="{28A0092B-C50C-407E-A947-70E740481C1C}">
                  <a14:useLocalDpi xmlns:a14="http://schemas.microsoft.com/office/drawing/2010/main" val="0"/>
                </a:ext>
              </a:extLst>
            </a:blip>
            <a:srcRect l="37363" t="21110" r="38647" b="44098"/>
            <a:stretch/>
          </p:blipFill>
          <p:spPr bwMode="auto">
            <a:xfrm>
              <a:off x="3056382" y="3933056"/>
              <a:ext cx="3521409" cy="26748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1022042" y="5870283"/>
              <a:ext cx="2510995" cy="338554"/>
            </a:xfrm>
            <a:prstGeom prst="rect">
              <a:avLst/>
            </a:prstGeom>
            <a:noFill/>
          </p:spPr>
          <p:txBody>
            <a:bodyPr wrap="square" rtlCol="0">
              <a:spAutoFit/>
            </a:bodyPr>
            <a:lstStyle/>
            <a:p>
              <a:r>
                <a:rPr kumimoji="1" lang="en-US" altLang="ja-JP" sz="1600" dirty="0" smtClean="0"/>
                <a:t>Motion gesture data </a:t>
              </a:r>
              <a:endParaRPr kumimoji="1" lang="ja-JP" altLang="en-US" sz="1600" dirty="0"/>
            </a:p>
          </p:txBody>
        </p:sp>
        <p:sp>
          <p:nvSpPr>
            <p:cNvPr id="8" name="テキスト ボックス 7"/>
            <p:cNvSpPr txBox="1"/>
            <p:nvPr/>
          </p:nvSpPr>
          <p:spPr>
            <a:xfrm>
              <a:off x="3283926" y="4786339"/>
              <a:ext cx="3121571" cy="1200329"/>
            </a:xfrm>
            <a:prstGeom prst="rect">
              <a:avLst/>
            </a:prstGeom>
            <a:solidFill>
              <a:srgbClr val="000000"/>
            </a:solidFill>
            <a:ln>
              <a:noFill/>
            </a:ln>
          </p:spPr>
          <p:txBody>
            <a:bodyPr wrap="square" rtlCol="0" anchor="ctr">
              <a:spAutoFit/>
            </a:bodyPr>
            <a:lstStyle/>
            <a:p>
              <a:pPr algn="ctr"/>
              <a:endParaRPr kumimoji="1" lang="en-US" altLang="ja-JP" dirty="0" smtClean="0">
                <a:solidFill>
                  <a:schemeClr val="bg1"/>
                </a:solidFill>
              </a:endParaRPr>
            </a:p>
            <a:p>
              <a:pPr algn="ctr"/>
              <a:r>
                <a:rPr kumimoji="1" lang="en-US" altLang="ja-JP" dirty="0" smtClean="0">
                  <a:solidFill>
                    <a:schemeClr val="bg1"/>
                  </a:solidFill>
                </a:rPr>
                <a:t>Hidden Markov Model</a:t>
              </a:r>
            </a:p>
            <a:p>
              <a:pPr algn="ctr"/>
              <a:r>
                <a:rPr lang="en-US" altLang="ja-JP" dirty="0" smtClean="0">
                  <a:solidFill>
                    <a:schemeClr val="bg1"/>
                  </a:solidFill>
                </a:rPr>
                <a:t>(</a:t>
              </a:r>
              <a:r>
                <a:rPr lang="en-US" dirty="0">
                  <a:solidFill>
                    <a:schemeClr val="bg1"/>
                  </a:solidFill>
                </a:rPr>
                <a:t>Accord.NET </a:t>
              </a:r>
              <a:r>
                <a:rPr lang="en-US" dirty="0" smtClean="0">
                  <a:solidFill>
                    <a:schemeClr val="bg1"/>
                  </a:solidFill>
                </a:rPr>
                <a:t>Framework)</a:t>
              </a:r>
              <a:endParaRPr kumimoji="1" lang="en-US" altLang="ja-JP" dirty="0" smtClean="0">
                <a:solidFill>
                  <a:schemeClr val="bg1"/>
                </a:solidFill>
              </a:endParaRPr>
            </a:p>
            <a:p>
              <a:pPr algn="ctr"/>
              <a:endParaRPr kumimoji="1" lang="ja-JP" altLang="en-US" dirty="0">
                <a:solidFill>
                  <a:schemeClr val="bg1"/>
                </a:solidFill>
              </a:endParaRPr>
            </a:p>
          </p:txBody>
        </p:sp>
        <p:sp>
          <p:nvSpPr>
            <p:cNvPr id="11" name="Rectangle 10"/>
            <p:cNvSpPr/>
            <p:nvPr/>
          </p:nvSpPr>
          <p:spPr>
            <a:xfrm>
              <a:off x="6876256" y="4786339"/>
              <a:ext cx="1058928" cy="298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spTree>
    <p:extLst>
      <p:ext uri="{BB962C8B-B14F-4D97-AF65-F5344CB8AC3E}">
        <p14:creationId xmlns:p14="http://schemas.microsoft.com/office/powerpoint/2010/main" val="3934556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Flow</a:t>
            </a:r>
            <a:endParaRPr lang="th-TH" dirty="0"/>
          </a:p>
        </p:txBody>
      </p:sp>
      <p:sp>
        <p:nvSpPr>
          <p:cNvPr id="40" name="ひし形 39"/>
          <p:cNvSpPr/>
          <p:nvPr/>
        </p:nvSpPr>
        <p:spPr>
          <a:xfrm>
            <a:off x="2843808" y="2695365"/>
            <a:ext cx="2880320" cy="847840"/>
          </a:xfrm>
          <a:prstGeom prst="diamond">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1400" dirty="0"/>
              <a:t>I</a:t>
            </a:r>
            <a:r>
              <a:rPr kumimoji="1" lang="en-US" altLang="ja-JP" sz="1400" dirty="0" smtClean="0"/>
              <a:t>s model ready?</a:t>
            </a:r>
            <a:endParaRPr kumimoji="1" lang="ja-JP" altLang="en-US" sz="1400" dirty="0"/>
          </a:p>
        </p:txBody>
      </p:sp>
      <p:sp>
        <p:nvSpPr>
          <p:cNvPr id="49" name="下矢印 48"/>
          <p:cNvSpPr/>
          <p:nvPr/>
        </p:nvSpPr>
        <p:spPr>
          <a:xfrm>
            <a:off x="4219280" y="1782688"/>
            <a:ext cx="127171" cy="912677"/>
          </a:xfrm>
          <a:prstGeom prst="downArrow">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39" name="テキスト ボックス 38"/>
          <p:cNvSpPr txBox="1"/>
          <p:nvPr/>
        </p:nvSpPr>
        <p:spPr>
          <a:xfrm>
            <a:off x="999976" y="2106197"/>
            <a:ext cx="7000866"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ja-JP" sz="1400" dirty="0" smtClean="0"/>
              <a:t>Receive calculation data from </a:t>
            </a:r>
            <a:r>
              <a:rPr kumimoji="1" lang="en-US" altLang="ja-JP" sz="1400" dirty="0" err="1" smtClean="0"/>
              <a:t>NeuronDataReader</a:t>
            </a:r>
            <a:r>
              <a:rPr lang="en-US" altLang="ja-JP" sz="1400" dirty="0"/>
              <a:t> library </a:t>
            </a:r>
            <a:r>
              <a:rPr lang="en-US" altLang="ja-JP" sz="1400" dirty="0" smtClean="0"/>
              <a:t>and paint skeleton </a:t>
            </a:r>
            <a:endParaRPr kumimoji="1" lang="ja-JP" altLang="en-US" sz="1400" dirty="0"/>
          </a:p>
        </p:txBody>
      </p:sp>
      <p:sp>
        <p:nvSpPr>
          <p:cNvPr id="38" name="テキスト ボックス 37"/>
          <p:cNvSpPr txBox="1"/>
          <p:nvPr/>
        </p:nvSpPr>
        <p:spPr>
          <a:xfrm>
            <a:off x="2411760" y="1628800"/>
            <a:ext cx="4248472"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kumimoji="1" lang="en-US" altLang="ja-JP" sz="1400" dirty="0" smtClean="0"/>
              <a:t>Start application and connect Neuron</a:t>
            </a:r>
            <a:endParaRPr kumimoji="1" lang="ja-JP" altLang="en-US" sz="1400" dirty="0"/>
          </a:p>
        </p:txBody>
      </p:sp>
      <p:sp>
        <p:nvSpPr>
          <p:cNvPr id="56" name="下矢印 55"/>
          <p:cNvSpPr/>
          <p:nvPr/>
        </p:nvSpPr>
        <p:spPr>
          <a:xfrm>
            <a:off x="4139952" y="4050413"/>
            <a:ext cx="274202" cy="2018013"/>
          </a:xfrm>
          <a:prstGeom prst="downArrow">
            <a:avLst>
              <a:gd name="adj1" fmla="val 22969"/>
              <a:gd name="adj2" fmla="val 50000"/>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43" name="円/楕円 42"/>
          <p:cNvSpPr/>
          <p:nvPr/>
        </p:nvSpPr>
        <p:spPr>
          <a:xfrm>
            <a:off x="4067944" y="3737688"/>
            <a:ext cx="432465" cy="394686"/>
          </a:xfrm>
          <a:prstGeom prst="ellipse">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sp>
        <p:nvSpPr>
          <p:cNvPr id="45" name="テキスト ボックス 44"/>
          <p:cNvSpPr txBox="1"/>
          <p:nvPr/>
        </p:nvSpPr>
        <p:spPr>
          <a:xfrm>
            <a:off x="2195736" y="4375711"/>
            <a:ext cx="4248472"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Aft>
                <a:spcPts val="0"/>
              </a:spcAft>
            </a:pPr>
            <a:r>
              <a:rPr lang="en-US" altLang="ja-JP" sz="1400" kern="100" dirty="0">
                <a:ea typeface="ＭＳ 明朝"/>
                <a:cs typeface="Cordia New"/>
              </a:rPr>
              <a:t>Run the Hidden M</a:t>
            </a:r>
            <a:r>
              <a:rPr lang="en-US" altLang="ja-JP" sz="1400" kern="100" dirty="0" smtClean="0">
                <a:ea typeface="ＭＳ 明朝"/>
                <a:cs typeface="Cordia New"/>
              </a:rPr>
              <a:t>arkov </a:t>
            </a:r>
            <a:r>
              <a:rPr lang="en-US" altLang="ja-JP" sz="1400" kern="100" dirty="0">
                <a:ea typeface="ＭＳ 明朝"/>
                <a:cs typeface="Cordia New"/>
              </a:rPr>
              <a:t>M</a:t>
            </a:r>
            <a:r>
              <a:rPr lang="en-US" altLang="ja-JP" sz="1400" kern="100" dirty="0" smtClean="0">
                <a:ea typeface="ＭＳ 明朝"/>
                <a:cs typeface="Cordia New"/>
              </a:rPr>
              <a:t>odels </a:t>
            </a:r>
            <a:r>
              <a:rPr lang="en-US" altLang="ja-JP" sz="1400" kern="100" dirty="0">
                <a:ea typeface="ＭＳ 明朝"/>
                <a:cs typeface="Cordia New"/>
              </a:rPr>
              <a:t>learning</a:t>
            </a:r>
            <a:endParaRPr lang="ja-JP" altLang="ja-JP" sz="1600" kern="100" dirty="0">
              <a:ea typeface="ＭＳ 明朝"/>
              <a:cs typeface="Cordia New"/>
            </a:endParaRPr>
          </a:p>
        </p:txBody>
      </p:sp>
      <p:sp>
        <p:nvSpPr>
          <p:cNvPr id="46" name="テキスト ボックス 45"/>
          <p:cNvSpPr txBox="1"/>
          <p:nvPr/>
        </p:nvSpPr>
        <p:spPr>
          <a:xfrm>
            <a:off x="2195736" y="4966772"/>
            <a:ext cx="4248472"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Aft>
                <a:spcPts val="0"/>
              </a:spcAft>
            </a:pPr>
            <a:r>
              <a:rPr lang="en-US" altLang="ja-JP" sz="1400" kern="100" dirty="0">
                <a:ea typeface="ＭＳ 明朝"/>
                <a:cs typeface="Cordia New"/>
              </a:rPr>
              <a:t>Classify all training instances </a:t>
            </a:r>
            <a:endParaRPr lang="ja-JP" altLang="ja-JP" sz="1600" kern="100" dirty="0">
              <a:ea typeface="ＭＳ 明朝"/>
              <a:cs typeface="Cordia New"/>
            </a:endParaRPr>
          </a:p>
        </p:txBody>
      </p:sp>
      <p:sp>
        <p:nvSpPr>
          <p:cNvPr id="47" name="テキスト ボックス 46"/>
          <p:cNvSpPr txBox="1"/>
          <p:nvPr/>
        </p:nvSpPr>
        <p:spPr>
          <a:xfrm>
            <a:off x="2195736" y="5470828"/>
            <a:ext cx="4248472"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Aft>
                <a:spcPts val="0"/>
              </a:spcAft>
            </a:pPr>
            <a:r>
              <a:rPr lang="en-US" altLang="ja-JP" sz="1400" kern="100" dirty="0">
                <a:ea typeface="ＭＳ 明朝"/>
                <a:cs typeface="Cordia New"/>
              </a:rPr>
              <a:t>Recognize of gesture</a:t>
            </a:r>
            <a:endParaRPr lang="ja-JP" altLang="ja-JP" sz="1600" kern="100" dirty="0">
              <a:ea typeface="ＭＳ 明朝"/>
              <a:cs typeface="Cordia New"/>
            </a:endParaRPr>
          </a:p>
        </p:txBody>
      </p:sp>
      <p:sp>
        <p:nvSpPr>
          <p:cNvPr id="57" name="テキスト ボックス 56"/>
          <p:cNvSpPr txBox="1"/>
          <p:nvPr/>
        </p:nvSpPr>
        <p:spPr>
          <a:xfrm>
            <a:off x="2704420" y="6078400"/>
            <a:ext cx="3235732" cy="30777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defRPr/>
            </a:pPr>
            <a:r>
              <a:rPr lang="en-US" altLang="ja-JP" sz="1400" kern="100" dirty="0">
                <a:ea typeface="ＭＳ 明朝"/>
                <a:cs typeface="Cordia New"/>
              </a:rPr>
              <a:t>program will open</a:t>
            </a:r>
            <a:endParaRPr lang="th-TH" altLang="ja-JP" sz="1400" kern="100" dirty="0">
              <a:ea typeface="ＭＳ 明朝"/>
            </a:endParaRPr>
          </a:p>
        </p:txBody>
      </p:sp>
      <p:sp>
        <p:nvSpPr>
          <p:cNvPr id="58" name="左矢印 57"/>
          <p:cNvSpPr/>
          <p:nvPr/>
        </p:nvSpPr>
        <p:spPr>
          <a:xfrm>
            <a:off x="2156828" y="3093658"/>
            <a:ext cx="686980" cy="45719"/>
          </a:xfrm>
          <a:prstGeom prst="leftArrow">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59" name="左矢印 58"/>
          <p:cNvSpPr/>
          <p:nvPr/>
        </p:nvSpPr>
        <p:spPr>
          <a:xfrm>
            <a:off x="5724128" y="3093658"/>
            <a:ext cx="773846" cy="46051"/>
          </a:xfrm>
          <a:prstGeom prst="leftArrow">
            <a:avLst/>
          </a:prstGeom>
          <a:solidFill>
            <a:schemeClr val="accent1">
              <a:lumMod val="40000"/>
              <a:lumOff val="60000"/>
            </a:schemeClr>
          </a:solidFill>
          <a:scene3d>
            <a:camera prst="orthographicFront">
              <a:rot lat="0" lon="10800000" rev="0"/>
            </a:camera>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61" name="二方向矢印 60"/>
          <p:cNvSpPr/>
          <p:nvPr/>
        </p:nvSpPr>
        <p:spPr>
          <a:xfrm>
            <a:off x="4500409" y="3546357"/>
            <a:ext cx="3124202" cy="526222"/>
          </a:xfrm>
          <a:prstGeom prst="leftUpArrow">
            <a:avLst>
              <a:gd name="adj1" fmla="val 11220"/>
              <a:gd name="adj2" fmla="val 25000"/>
              <a:gd name="adj3" fmla="val 16300"/>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42" name="テキスト ボックス 41"/>
          <p:cNvSpPr txBox="1"/>
          <p:nvPr/>
        </p:nvSpPr>
        <p:spPr>
          <a:xfrm>
            <a:off x="6516216" y="2696433"/>
            <a:ext cx="2312038" cy="109260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spcAft>
                <a:spcPts val="0"/>
              </a:spcAft>
            </a:pPr>
            <a:endParaRPr lang="th-TH" altLang="ja-JP" sz="1300" kern="100" dirty="0" smtClean="0">
              <a:ea typeface="ＭＳ 明朝"/>
              <a:cs typeface="Cordia New"/>
            </a:endParaRPr>
          </a:p>
          <a:p>
            <a:pPr algn="ctr">
              <a:spcAft>
                <a:spcPts val="0"/>
              </a:spcAft>
            </a:pPr>
            <a:r>
              <a:rPr lang="en-US" altLang="ja-JP" sz="1300" kern="100" dirty="0" smtClean="0">
                <a:ea typeface="ＭＳ 明朝"/>
                <a:cs typeface="Cordia New"/>
              </a:rPr>
              <a:t>Create </a:t>
            </a:r>
            <a:r>
              <a:rPr lang="en-US" altLang="ja-JP" sz="1300" kern="100" dirty="0">
                <a:ea typeface="ＭＳ 明朝"/>
                <a:cs typeface="Cordia New"/>
              </a:rPr>
              <a:t>new gesture </a:t>
            </a:r>
            <a:r>
              <a:rPr lang="en-US" altLang="ja-JP" sz="1300" kern="100" dirty="0" smtClean="0">
                <a:ea typeface="ＭＳ 明朝"/>
                <a:cs typeface="Cordia New"/>
              </a:rPr>
              <a:t>model</a:t>
            </a:r>
            <a:endParaRPr lang="ja-JP" altLang="ja-JP" sz="1300" kern="100" dirty="0">
              <a:ea typeface="ＭＳ 明朝"/>
              <a:cs typeface="Cordia New"/>
            </a:endParaRPr>
          </a:p>
          <a:p>
            <a:pPr algn="ctr">
              <a:spcAft>
                <a:spcPts val="0"/>
              </a:spcAft>
            </a:pPr>
            <a:r>
              <a:rPr lang="en-US" altLang="ja-JP" sz="1300" kern="100" dirty="0">
                <a:ea typeface="ＭＳ 明朝"/>
                <a:cs typeface="Cordia New"/>
              </a:rPr>
              <a:t>(at least 3 samples for each class and at least 3 classes</a:t>
            </a:r>
            <a:r>
              <a:rPr lang="en-US" altLang="ja-JP" sz="1300" kern="100" dirty="0" smtClean="0">
                <a:ea typeface="ＭＳ 明朝"/>
                <a:cs typeface="Cordia New"/>
              </a:rPr>
              <a:t>)</a:t>
            </a:r>
            <a:endParaRPr lang="th-TH" altLang="ja-JP" sz="1300" kern="100" dirty="0" smtClean="0">
              <a:ea typeface="ＭＳ 明朝"/>
              <a:cs typeface="Cordia New"/>
            </a:endParaRPr>
          </a:p>
          <a:p>
            <a:pPr algn="ctr">
              <a:spcAft>
                <a:spcPts val="0"/>
              </a:spcAft>
            </a:pPr>
            <a:endParaRPr lang="ja-JP" altLang="ja-JP" sz="1300" kern="100" dirty="0">
              <a:ea typeface="ＭＳ 明朝"/>
              <a:cs typeface="Cordia New"/>
            </a:endParaRPr>
          </a:p>
        </p:txBody>
      </p:sp>
      <p:sp>
        <p:nvSpPr>
          <p:cNvPr id="64" name="二方向矢印 63"/>
          <p:cNvSpPr/>
          <p:nvPr/>
        </p:nvSpPr>
        <p:spPr>
          <a:xfrm>
            <a:off x="943742" y="3546357"/>
            <a:ext cx="3124202" cy="526222"/>
          </a:xfrm>
          <a:prstGeom prst="leftUpArrow">
            <a:avLst>
              <a:gd name="adj1" fmla="val 11220"/>
              <a:gd name="adj2" fmla="val 25000"/>
              <a:gd name="adj3" fmla="val 16300"/>
            </a:avLst>
          </a:prstGeom>
          <a:solidFill>
            <a:schemeClr val="accent1">
              <a:lumMod val="40000"/>
              <a:lumOff val="60000"/>
            </a:schemeClr>
          </a:solidFill>
          <a:scene3d>
            <a:camera prst="orthographicFront">
              <a:rot lat="0" lon="10800000" rev="0"/>
            </a:camera>
            <a:lightRig rig="threePt" dir="t"/>
          </a:scene3d>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41" name="テキスト ボックス 40"/>
          <p:cNvSpPr txBox="1"/>
          <p:nvPr/>
        </p:nvSpPr>
        <p:spPr>
          <a:xfrm>
            <a:off x="179512" y="2780928"/>
            <a:ext cx="1977315" cy="954107"/>
          </a:xfrm>
          <a:prstGeom prst="rect">
            <a:avLst/>
          </a:prstGeom>
          <a:solidFill>
            <a:schemeClr val="accent1">
              <a:lumMod val="40000"/>
              <a:lumOff val="6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spcAft>
                <a:spcPts val="0"/>
              </a:spcAft>
            </a:pPr>
            <a:endParaRPr lang="th-TH" altLang="ja-JP" sz="1400" kern="100" dirty="0" smtClean="0">
              <a:ea typeface="ＭＳ 明朝"/>
              <a:cs typeface="Cordia New"/>
            </a:endParaRPr>
          </a:p>
          <a:p>
            <a:pPr algn="ctr">
              <a:spcAft>
                <a:spcPts val="0"/>
              </a:spcAft>
            </a:pPr>
            <a:r>
              <a:rPr lang="en-US" altLang="ja-JP" sz="1400" kern="100" dirty="0" smtClean="0">
                <a:ea typeface="ＭＳ 明朝"/>
                <a:cs typeface="Cordia New"/>
              </a:rPr>
              <a:t>Open </a:t>
            </a:r>
            <a:r>
              <a:rPr lang="en-US" altLang="ja-JP" sz="1400" kern="100" dirty="0">
                <a:ea typeface="ＭＳ 明朝"/>
                <a:cs typeface="Cordia New"/>
              </a:rPr>
              <a:t>gesture </a:t>
            </a:r>
            <a:r>
              <a:rPr lang="en-US" altLang="ja-JP" sz="1400" kern="100" dirty="0" smtClean="0">
                <a:ea typeface="ＭＳ 明朝"/>
                <a:cs typeface="Cordia New"/>
              </a:rPr>
              <a:t>model from </a:t>
            </a:r>
            <a:r>
              <a:rPr lang="en-US" altLang="ja-JP" sz="1400" kern="100" dirty="0">
                <a:ea typeface="ＭＳ 明朝"/>
                <a:cs typeface="Cordia New"/>
              </a:rPr>
              <a:t>xml </a:t>
            </a:r>
            <a:r>
              <a:rPr lang="en-US" altLang="ja-JP" sz="1400" kern="100" dirty="0" smtClean="0">
                <a:ea typeface="ＭＳ 明朝"/>
                <a:cs typeface="Cordia New"/>
              </a:rPr>
              <a:t>file</a:t>
            </a:r>
            <a:endParaRPr lang="th-TH" altLang="ja-JP" sz="1400" kern="100" dirty="0" smtClean="0">
              <a:ea typeface="ＭＳ 明朝"/>
              <a:cs typeface="Cordia New"/>
            </a:endParaRPr>
          </a:p>
          <a:p>
            <a:pPr algn="ctr">
              <a:spcAft>
                <a:spcPts val="0"/>
              </a:spcAft>
            </a:pPr>
            <a:endParaRPr lang="ja-JP" altLang="ja-JP" sz="1400" kern="100" dirty="0">
              <a:ea typeface="ＭＳ 明朝"/>
              <a:cs typeface="Cordia New"/>
            </a:endParaRPr>
          </a:p>
        </p:txBody>
      </p:sp>
      <p:sp>
        <p:nvSpPr>
          <p:cNvPr id="3" name="テキスト ボックス 2"/>
          <p:cNvSpPr txBox="1"/>
          <p:nvPr/>
        </p:nvSpPr>
        <p:spPr>
          <a:xfrm>
            <a:off x="2256979" y="2793618"/>
            <a:ext cx="503664" cy="338554"/>
          </a:xfrm>
          <a:prstGeom prst="rect">
            <a:avLst/>
          </a:prstGeom>
          <a:noFill/>
        </p:spPr>
        <p:txBody>
          <a:bodyPr wrap="none" rtlCol="0">
            <a:spAutoFit/>
          </a:bodyPr>
          <a:lstStyle/>
          <a:p>
            <a:r>
              <a:rPr lang="en-US" altLang="ja-JP" sz="1600" dirty="0" smtClean="0"/>
              <a:t>yes</a:t>
            </a:r>
            <a:endParaRPr kumimoji="1" lang="ja-JP" altLang="en-US" sz="1600" dirty="0"/>
          </a:p>
        </p:txBody>
      </p:sp>
      <p:sp>
        <p:nvSpPr>
          <p:cNvPr id="21" name="テキスト ボックス 20"/>
          <p:cNvSpPr txBox="1"/>
          <p:nvPr/>
        </p:nvSpPr>
        <p:spPr>
          <a:xfrm>
            <a:off x="5933844" y="2776741"/>
            <a:ext cx="412292" cy="338554"/>
          </a:xfrm>
          <a:prstGeom prst="rect">
            <a:avLst/>
          </a:prstGeom>
          <a:noFill/>
        </p:spPr>
        <p:txBody>
          <a:bodyPr wrap="none" rtlCol="0">
            <a:spAutoFit/>
          </a:bodyPr>
          <a:lstStyle/>
          <a:p>
            <a:r>
              <a:rPr lang="en-US" altLang="ja-JP" sz="1600" dirty="0" smtClean="0"/>
              <a:t>no</a:t>
            </a:r>
            <a:endParaRPr kumimoji="1" lang="ja-JP" altLang="en-US" sz="1600"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15</a:t>
            </a:fld>
            <a:endParaRPr kumimoji="1" lang="ja-JP" altLang="en-US"/>
          </a:p>
        </p:txBody>
      </p:sp>
    </p:spTree>
    <p:extLst>
      <p:ext uri="{BB962C8B-B14F-4D97-AF65-F5344CB8AC3E}">
        <p14:creationId xmlns:p14="http://schemas.microsoft.com/office/powerpoint/2010/main" val="323959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9" grpId="0" animBg="1"/>
      <p:bldP spid="39" grpId="0" animBg="1"/>
      <p:bldP spid="38" grpId="0" animBg="1"/>
      <p:bldP spid="56" grpId="0" animBg="1"/>
      <p:bldP spid="43" grpId="0" animBg="1"/>
      <p:bldP spid="45" grpId="0" animBg="1"/>
      <p:bldP spid="46" grpId="0" animBg="1"/>
      <p:bldP spid="47" grpId="0" animBg="1"/>
      <p:bldP spid="57" grpId="0" animBg="1"/>
      <p:bldP spid="58" grpId="0" animBg="1"/>
      <p:bldP spid="59" grpId="0" animBg="1"/>
      <p:bldP spid="61" grpId="0" animBg="1"/>
      <p:bldP spid="42" grpId="0" animBg="1"/>
      <p:bldP spid="64" grpId="0" animBg="1"/>
      <p:bldP spid="41" grpId="0" animBg="1"/>
      <p:bldP spid="3"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Means of gestures</a:t>
            </a:r>
            <a:endParaRPr lang="th-TH"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15539"/>
          <a:stretch/>
        </p:blipFill>
        <p:spPr>
          <a:xfrm>
            <a:off x="264239" y="4797606"/>
            <a:ext cx="2015716" cy="1591043"/>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14390"/>
          <a:stretch/>
        </p:blipFill>
        <p:spPr>
          <a:xfrm>
            <a:off x="6369715" y="1572153"/>
            <a:ext cx="2024533" cy="1576554"/>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r="20146"/>
          <a:stretch/>
        </p:blipFill>
        <p:spPr>
          <a:xfrm>
            <a:off x="251520" y="1572153"/>
            <a:ext cx="2023132" cy="1689024"/>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r="21585"/>
          <a:stretch/>
        </p:blipFill>
        <p:spPr>
          <a:xfrm>
            <a:off x="247676" y="3094765"/>
            <a:ext cx="2015716" cy="1713715"/>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r="21585"/>
          <a:stretch/>
        </p:blipFill>
        <p:spPr>
          <a:xfrm>
            <a:off x="6392158" y="3910400"/>
            <a:ext cx="2010221" cy="1709043"/>
          </a:xfrm>
          <a:prstGeom prst="rect">
            <a:avLst/>
          </a:prstGeom>
        </p:spPr>
      </p:pic>
      <p:sp>
        <p:nvSpPr>
          <p:cNvPr id="3" name="Slide Number Placeholder 2"/>
          <p:cNvSpPr>
            <a:spLocks noGrp="1"/>
          </p:cNvSpPr>
          <p:nvPr>
            <p:ph type="sldNum" sz="quarter" idx="12"/>
          </p:nvPr>
        </p:nvSpPr>
        <p:spPr/>
        <p:txBody>
          <a:bodyPr/>
          <a:lstStyle/>
          <a:p>
            <a:fld id="{76A928CB-727E-48CF-A37C-5CEBAAFF7BF6}" type="slidenum">
              <a:rPr kumimoji="1" lang="ja-JP" altLang="en-US" smtClean="0"/>
              <a:t>16</a:t>
            </a:fld>
            <a:endParaRPr kumimoji="1" lang="ja-JP" altLang="en-US"/>
          </a:p>
        </p:txBody>
      </p:sp>
      <p:sp>
        <p:nvSpPr>
          <p:cNvPr id="20" name="TextBox 8"/>
          <p:cNvSpPr txBox="1"/>
          <p:nvPr/>
        </p:nvSpPr>
        <p:spPr>
          <a:xfrm>
            <a:off x="2267236" y="1844824"/>
            <a:ext cx="2880828" cy="923330"/>
          </a:xfrm>
          <a:prstGeom prst="rect">
            <a:avLst/>
          </a:prstGeom>
          <a:noFill/>
        </p:spPr>
        <p:txBody>
          <a:bodyPr wrap="square" rtlCol="0">
            <a:spAutoFit/>
          </a:bodyPr>
          <a:lstStyle/>
          <a:p>
            <a:r>
              <a:rPr lang="en-US" u="sng" dirty="0" smtClean="0"/>
              <a:t>Waving right </a:t>
            </a:r>
            <a:r>
              <a:rPr lang="en-US" u="sng" dirty="0"/>
              <a:t>hand </a:t>
            </a:r>
            <a:r>
              <a:rPr lang="en-US" u="sng" dirty="0" smtClean="0"/>
              <a:t>gesture</a:t>
            </a:r>
            <a:endParaRPr lang="th-TH" u="sng" dirty="0" smtClean="0"/>
          </a:p>
          <a:p>
            <a:r>
              <a:rPr lang="en-US" dirty="0" smtClean="0"/>
              <a:t>- It means open the Notepad program</a:t>
            </a:r>
            <a:endParaRPr lang="th-TH" dirty="0"/>
          </a:p>
        </p:txBody>
      </p:sp>
      <p:sp>
        <p:nvSpPr>
          <p:cNvPr id="21" name="TextBox 10"/>
          <p:cNvSpPr txBox="1"/>
          <p:nvPr/>
        </p:nvSpPr>
        <p:spPr>
          <a:xfrm>
            <a:off x="2287124" y="3522299"/>
            <a:ext cx="2860939" cy="923330"/>
          </a:xfrm>
          <a:prstGeom prst="rect">
            <a:avLst/>
          </a:prstGeom>
          <a:noFill/>
        </p:spPr>
        <p:txBody>
          <a:bodyPr wrap="square" rtlCol="0">
            <a:spAutoFit/>
          </a:bodyPr>
          <a:lstStyle/>
          <a:p>
            <a:r>
              <a:rPr lang="en-US" u="sng" dirty="0" smtClean="0"/>
              <a:t>Waving left hand gesture</a:t>
            </a:r>
          </a:p>
          <a:p>
            <a:r>
              <a:rPr lang="en-US" dirty="0" smtClean="0"/>
              <a:t>- It means open the Paint program</a:t>
            </a:r>
            <a:endParaRPr lang="th-TH" dirty="0"/>
          </a:p>
        </p:txBody>
      </p:sp>
      <p:sp>
        <p:nvSpPr>
          <p:cNvPr id="22" name="TextBox 11"/>
          <p:cNvSpPr txBox="1"/>
          <p:nvPr/>
        </p:nvSpPr>
        <p:spPr>
          <a:xfrm>
            <a:off x="2287125" y="5131463"/>
            <a:ext cx="2860938" cy="1200329"/>
          </a:xfrm>
          <a:prstGeom prst="rect">
            <a:avLst/>
          </a:prstGeom>
          <a:noFill/>
        </p:spPr>
        <p:txBody>
          <a:bodyPr wrap="square" rtlCol="0">
            <a:spAutoFit/>
          </a:bodyPr>
          <a:lstStyle/>
          <a:p>
            <a:r>
              <a:rPr lang="en-US" u="sng" dirty="0" smtClean="0"/>
              <a:t>Waving left &amp; right hands gesture</a:t>
            </a:r>
          </a:p>
          <a:p>
            <a:r>
              <a:rPr lang="en-US" dirty="0" smtClean="0"/>
              <a:t>- It means open the Calculator program</a:t>
            </a:r>
            <a:endParaRPr lang="th-TH" dirty="0"/>
          </a:p>
        </p:txBody>
      </p:sp>
      <p:sp>
        <p:nvSpPr>
          <p:cNvPr id="23" name="TextBox 12"/>
          <p:cNvSpPr txBox="1"/>
          <p:nvPr/>
        </p:nvSpPr>
        <p:spPr>
          <a:xfrm>
            <a:off x="5813092" y="3199133"/>
            <a:ext cx="3168352" cy="646331"/>
          </a:xfrm>
          <a:prstGeom prst="rect">
            <a:avLst/>
          </a:prstGeom>
          <a:noFill/>
        </p:spPr>
        <p:txBody>
          <a:bodyPr wrap="square" rtlCol="0">
            <a:spAutoFit/>
          </a:bodyPr>
          <a:lstStyle/>
          <a:p>
            <a:r>
              <a:rPr lang="en-US" u="sng" dirty="0"/>
              <a:t>Raising </a:t>
            </a:r>
            <a:r>
              <a:rPr lang="en-US" u="sng" dirty="0" smtClean="0"/>
              <a:t>hands in a circle </a:t>
            </a:r>
          </a:p>
          <a:p>
            <a:r>
              <a:rPr lang="en-US" dirty="0" smtClean="0"/>
              <a:t>- It means “Yes” or “Confirm”</a:t>
            </a:r>
            <a:endParaRPr lang="th-TH" dirty="0"/>
          </a:p>
        </p:txBody>
      </p:sp>
      <p:sp>
        <p:nvSpPr>
          <p:cNvPr id="24" name="TextBox 14"/>
          <p:cNvSpPr txBox="1"/>
          <p:nvPr/>
        </p:nvSpPr>
        <p:spPr>
          <a:xfrm>
            <a:off x="5465991" y="5627229"/>
            <a:ext cx="3312368" cy="646331"/>
          </a:xfrm>
          <a:prstGeom prst="rect">
            <a:avLst/>
          </a:prstGeom>
          <a:noFill/>
        </p:spPr>
        <p:txBody>
          <a:bodyPr wrap="square" rtlCol="0">
            <a:spAutoFit/>
          </a:bodyPr>
          <a:lstStyle/>
          <a:p>
            <a:r>
              <a:rPr lang="en-US" u="sng" dirty="0" smtClean="0"/>
              <a:t>Crossing arms to form an ‘X’ </a:t>
            </a:r>
          </a:p>
          <a:p>
            <a:r>
              <a:rPr lang="en-US" dirty="0" smtClean="0"/>
              <a:t>- It means “No” or “Cancel”</a:t>
            </a:r>
            <a:endParaRPr lang="th-TH" dirty="0"/>
          </a:p>
        </p:txBody>
      </p:sp>
    </p:spTree>
    <p:extLst>
      <p:ext uri="{BB962C8B-B14F-4D97-AF65-F5344CB8AC3E}">
        <p14:creationId xmlns:p14="http://schemas.microsoft.com/office/powerpoint/2010/main" val="20857261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Video of demo</a:t>
            </a:r>
            <a:endParaRPr kumimoji="1" lang="ja-JP" altLang="en-US" dirty="0"/>
          </a:p>
        </p:txBody>
      </p:sp>
      <p:pic>
        <p:nvPicPr>
          <p:cNvPr id="5" name="Video Present - Human Gesture Recognition with Perception Neuron Using Hidden Markov Model_a Demo.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14" y="1460250"/>
            <a:ext cx="9146914" cy="5137102"/>
          </a:xfrm>
        </p:spPr>
      </p:pic>
      <p:sp>
        <p:nvSpPr>
          <p:cNvPr id="3" name="Slide Number Placeholder 2"/>
          <p:cNvSpPr>
            <a:spLocks noGrp="1"/>
          </p:cNvSpPr>
          <p:nvPr>
            <p:ph type="sldNum" sz="quarter" idx="12"/>
          </p:nvPr>
        </p:nvSpPr>
        <p:spPr/>
        <p:txBody>
          <a:bodyPr/>
          <a:lstStyle/>
          <a:p>
            <a:fld id="{76A928CB-727E-48CF-A37C-5CEBAAFF7BF6}" type="slidenum">
              <a:rPr kumimoji="1" lang="ja-JP" altLang="en-US" smtClean="0"/>
              <a:t>17</a:t>
            </a:fld>
            <a:endParaRPr kumimoji="1" lang="ja-JP" altLang="en-US"/>
          </a:p>
        </p:txBody>
      </p:sp>
    </p:spTree>
    <p:extLst>
      <p:ext uri="{BB962C8B-B14F-4D97-AF65-F5344CB8AC3E}">
        <p14:creationId xmlns:p14="http://schemas.microsoft.com/office/powerpoint/2010/main" val="42670946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3636">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Conclusions</a:t>
            </a:r>
            <a:endParaRPr kumimoji="1" lang="ja-JP" altLang="en-US" dirty="0"/>
          </a:p>
        </p:txBody>
      </p:sp>
      <p:sp>
        <p:nvSpPr>
          <p:cNvPr id="3" name="コンテンツ プレースホルダー 2"/>
          <p:cNvSpPr>
            <a:spLocks noGrp="1"/>
          </p:cNvSpPr>
          <p:nvPr>
            <p:ph idx="1"/>
          </p:nvPr>
        </p:nvSpPr>
        <p:spPr/>
        <p:txBody>
          <a:bodyPr>
            <a:normAutofit/>
          </a:bodyPr>
          <a:lstStyle/>
          <a:p>
            <a:endParaRPr lang="en-US" altLang="ja-JP" dirty="0" smtClean="0"/>
          </a:p>
          <a:p>
            <a:r>
              <a:rPr lang="en-US" altLang="ja-JP" dirty="0" smtClean="0"/>
              <a:t>The Human </a:t>
            </a:r>
            <a:r>
              <a:rPr lang="en-US" altLang="ja-JP" dirty="0"/>
              <a:t>Gesture </a:t>
            </a:r>
            <a:r>
              <a:rPr lang="en-US" altLang="ja-JP" dirty="0" smtClean="0"/>
              <a:t>Interface </a:t>
            </a:r>
            <a:r>
              <a:rPr lang="en-US" altLang="ja-JP" dirty="0"/>
              <a:t>with Perception Neuron </a:t>
            </a:r>
            <a:r>
              <a:rPr lang="en-US" altLang="ja-JP" dirty="0" smtClean="0"/>
              <a:t>using HMM can be </a:t>
            </a:r>
            <a:r>
              <a:rPr lang="en-US" dirty="0" smtClean="0"/>
              <a:t>considered as a useful system to enable user to easily control</a:t>
            </a:r>
          </a:p>
          <a:p>
            <a:endParaRPr lang="en-US" sz="1000" dirty="0" smtClean="0"/>
          </a:p>
          <a:p>
            <a:r>
              <a:rPr lang="en-US" dirty="0" smtClean="0"/>
              <a:t>The </a:t>
            </a:r>
            <a:r>
              <a:rPr lang="en-US" dirty="0"/>
              <a:t>data generated by </a:t>
            </a:r>
            <a:r>
              <a:rPr lang="en-US" dirty="0" smtClean="0"/>
              <a:t>Neuron MOCAP was unstable </a:t>
            </a:r>
            <a:r>
              <a:rPr lang="en-US" dirty="0"/>
              <a:t>because of the magnetic interference </a:t>
            </a:r>
            <a:r>
              <a:rPr lang="en-US" dirty="0" smtClean="0"/>
              <a:t>issues</a:t>
            </a:r>
          </a:p>
          <a:p>
            <a:endParaRPr lang="en-US" sz="1000" dirty="0" smtClean="0"/>
          </a:p>
          <a:p>
            <a:r>
              <a:rPr lang="en-US" altLang="ja-JP" dirty="0" smtClean="0"/>
              <a:t>HMM from The </a:t>
            </a:r>
            <a:r>
              <a:rPr lang="en-US" altLang="ja-JP" dirty="0"/>
              <a:t>Accord.NET Framework </a:t>
            </a:r>
            <a:r>
              <a:rPr lang="en-US" altLang="ja-JP" dirty="0" smtClean="0"/>
              <a:t>can be said a </a:t>
            </a:r>
            <a:r>
              <a:rPr lang="en-US" altLang="ja-JP" dirty="0"/>
              <a:t>good choice </a:t>
            </a:r>
            <a:r>
              <a:rPr lang="en-US" altLang="ja-JP" dirty="0" smtClean="0"/>
              <a:t>for gesture recognition</a:t>
            </a:r>
          </a:p>
          <a:p>
            <a:endParaRPr lang="th-TH" altLang="ja-JP" sz="1000" dirty="0" smtClean="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18</a:t>
            </a:fld>
            <a:endParaRPr kumimoji="1" lang="ja-JP" altLang="en-US"/>
          </a:p>
        </p:txBody>
      </p:sp>
    </p:spTree>
    <p:extLst>
      <p:ext uri="{BB962C8B-B14F-4D97-AF65-F5344CB8AC3E}">
        <p14:creationId xmlns:p14="http://schemas.microsoft.com/office/powerpoint/2010/main" val="35259795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6A928CB-727E-48CF-A37C-5CEBAAFF7BF6}" type="slidenum">
              <a:rPr kumimoji="1" lang="ja-JP" altLang="en-US" smtClean="0"/>
              <a:t>19</a:t>
            </a:fld>
            <a:endParaRPr kumimoji="1" lang="ja-JP" altLang="en-US"/>
          </a:p>
        </p:txBody>
      </p:sp>
      <p:sp>
        <p:nvSpPr>
          <p:cNvPr id="9" name="タイトル 1"/>
          <p:cNvSpPr txBox="1">
            <a:spLocks/>
          </p:cNvSpPr>
          <p:nvPr/>
        </p:nvSpPr>
        <p:spPr>
          <a:xfrm>
            <a:off x="899592" y="1412776"/>
            <a:ext cx="7772400" cy="2200275"/>
          </a:xfrm>
          <a:prstGeom prst="rect">
            <a:avLst/>
          </a:prstGeom>
        </p:spPr>
        <p:txBody>
          <a:bodyPr vert="horz" lIns="91440" tIns="45720" rIns="91440" bIns="45720" rtlCol="0" anchor="b">
            <a:normAutofit/>
          </a:bodyPr>
          <a:lstStyle>
            <a:lvl1pPr algn="l" defTabSz="914400" rtl="0" eaLnBrk="1" latinLnBrk="0" hangingPunct="1">
              <a:spcBef>
                <a:spcPct val="0"/>
              </a:spcBef>
              <a:buNone/>
              <a:defRPr kumimoji="1" sz="4800" b="0" kern="1200" cap="all" spc="-100" baseline="0">
                <a:solidFill>
                  <a:schemeClr val="tx2"/>
                </a:solidFill>
                <a:latin typeface="+mj-lt"/>
                <a:ea typeface="+mj-ea"/>
                <a:cs typeface="+mj-cs"/>
              </a:defRPr>
            </a:lvl1pPr>
          </a:lstStyle>
          <a:p>
            <a:pPr algn="r"/>
            <a:r>
              <a:rPr lang="ja-JP" altLang="en-US" sz="4000" smtClean="0"/>
              <a:t>入学後の研究計画</a:t>
            </a:r>
            <a:r>
              <a:rPr lang="th-TH" altLang="ja-JP" sz="4000" smtClean="0"/>
              <a:t/>
            </a:r>
            <a:br>
              <a:rPr lang="th-TH" altLang="ja-JP" sz="4000" smtClean="0"/>
            </a:br>
            <a:endParaRPr lang="ja-JP" altLang="en-US" sz="4000" dirty="0"/>
          </a:p>
        </p:txBody>
      </p:sp>
      <p:sp>
        <p:nvSpPr>
          <p:cNvPr id="10" name="テキスト プレースホルダー 2"/>
          <p:cNvSpPr txBox="1">
            <a:spLocks/>
          </p:cNvSpPr>
          <p:nvPr/>
        </p:nvSpPr>
        <p:spPr>
          <a:xfrm>
            <a:off x="-180528" y="2852936"/>
            <a:ext cx="8856984" cy="1500187"/>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85000"/>
              <a:buFont typeface="Arial" pitchFamily="34" charset="0"/>
              <a:buNone/>
              <a:defRPr kumimoji="1" sz="2400" kern="1200">
                <a:solidFill>
                  <a:schemeClr val="tx2"/>
                </a:solidFill>
                <a:latin typeface="+mn-lt"/>
                <a:ea typeface="+mn-ea"/>
                <a:cs typeface="+mn-cs"/>
              </a:defRPr>
            </a:lvl1pPr>
            <a:lvl2pPr marL="457200" indent="0" algn="l" defTabSz="914400" rtl="0" eaLnBrk="1" latinLnBrk="0" hangingPunct="1">
              <a:spcBef>
                <a:spcPct val="20000"/>
              </a:spcBef>
              <a:buClr>
                <a:schemeClr val="accent1"/>
              </a:buClr>
              <a:buSzPct val="85000"/>
              <a:buFont typeface="Arial" pitchFamily="34" charset="0"/>
              <a:buNone/>
              <a:defRPr kumimoji="1"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90000"/>
              <a:buFont typeface="Arial" pitchFamily="34" charset="0"/>
              <a:buNone/>
              <a:defRPr kumimoji="1"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Font typeface="Arial" pitchFamily="34" charset="0"/>
              <a:buNone/>
              <a:defRPr kumimoji="1"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100000"/>
              <a:buFont typeface="Arial" pitchFamily="34" charset="0"/>
              <a:buNone/>
              <a:defRPr kumimoji="1"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Font typeface="Arial" pitchFamily="34" charset="0"/>
              <a:buNone/>
              <a:defRPr kumimoji="1"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Font typeface="Arial" pitchFamily="34" charset="0"/>
              <a:buNone/>
              <a:defRPr kumimoji="1"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Font typeface="Arial" pitchFamily="34" charset="0"/>
              <a:buNone/>
              <a:defRPr kumimoji="1"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Font typeface="Arial" pitchFamily="34" charset="0"/>
              <a:buNone/>
              <a:defRPr kumimoji="1" sz="1400" kern="1200">
                <a:solidFill>
                  <a:schemeClr val="tx1">
                    <a:tint val="75000"/>
                  </a:schemeClr>
                </a:solidFill>
                <a:latin typeface="+mn-lt"/>
                <a:ea typeface="+mn-ea"/>
                <a:cs typeface="+mn-cs"/>
              </a:defRPr>
            </a:lvl9pPr>
          </a:lstStyle>
          <a:p>
            <a:pPr algn="r"/>
            <a:r>
              <a:rPr lang="en-US" altLang="ja-JP" sz="3600" dirty="0" smtClean="0"/>
              <a:t>Human Motion Recognition </a:t>
            </a:r>
            <a:br>
              <a:rPr lang="en-US" altLang="ja-JP" sz="3600" dirty="0" smtClean="0"/>
            </a:br>
            <a:r>
              <a:rPr lang="en-US" altLang="ja-JP" sz="3600" dirty="0" smtClean="0"/>
              <a:t>with Perception Neuron </a:t>
            </a:r>
            <a:br>
              <a:rPr lang="en-US" altLang="ja-JP" sz="3600" dirty="0" smtClean="0"/>
            </a:br>
            <a:r>
              <a:rPr lang="en-US" altLang="ja-JP" sz="3600" dirty="0" smtClean="0"/>
              <a:t>using Deep Learning</a:t>
            </a:r>
          </a:p>
          <a:p>
            <a:pPr algn="r"/>
            <a:endParaRPr lang="ja-JP" altLang="en-US" sz="3600" dirty="0"/>
          </a:p>
        </p:txBody>
      </p:sp>
    </p:spTree>
    <p:extLst>
      <p:ext uri="{BB962C8B-B14F-4D97-AF65-F5344CB8AC3E}">
        <p14:creationId xmlns:p14="http://schemas.microsoft.com/office/powerpoint/2010/main" val="2079870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th-TH" dirty="0"/>
          </a:p>
        </p:txBody>
      </p:sp>
      <p:sp>
        <p:nvSpPr>
          <p:cNvPr id="3" name="Content Placeholder 2"/>
          <p:cNvSpPr>
            <a:spLocks noGrp="1"/>
          </p:cNvSpPr>
          <p:nvPr>
            <p:ph idx="1"/>
          </p:nvPr>
        </p:nvSpPr>
        <p:spPr/>
        <p:txBody>
          <a:bodyPr anchor="ctr">
            <a:normAutofit/>
          </a:bodyPr>
          <a:lstStyle/>
          <a:p>
            <a:pPr>
              <a:buFont typeface="Wingdings" panose="05000000000000000000" pitchFamily="2" charset="2"/>
              <a:buChar char="q"/>
            </a:pPr>
            <a:r>
              <a:rPr lang="en-US" altLang="ja-JP" sz="3200" dirty="0"/>
              <a:t> </a:t>
            </a:r>
            <a:r>
              <a:rPr lang="en-US" altLang="ja-JP" sz="3200" dirty="0" smtClean="0"/>
              <a:t>Personal profile</a:t>
            </a:r>
            <a:endParaRPr lang="en-US" sz="3200" dirty="0" smtClean="0"/>
          </a:p>
          <a:p>
            <a:pPr marL="0" indent="0">
              <a:buNone/>
            </a:pPr>
            <a:endParaRPr lang="en-US" sz="1000" dirty="0" smtClean="0"/>
          </a:p>
          <a:p>
            <a:pPr>
              <a:buFont typeface="Wingdings" panose="05000000000000000000" pitchFamily="2" charset="2"/>
              <a:buChar char="q"/>
            </a:pPr>
            <a:r>
              <a:rPr lang="en-US" altLang="ja-JP" sz="3200" dirty="0"/>
              <a:t> </a:t>
            </a:r>
            <a:r>
              <a:rPr lang="en-US" altLang="ja-JP" sz="3200" dirty="0" smtClean="0"/>
              <a:t>Graduation </a:t>
            </a:r>
            <a:r>
              <a:rPr lang="en-US" altLang="ja-JP" sz="3200" dirty="0"/>
              <a:t>research</a:t>
            </a:r>
          </a:p>
          <a:p>
            <a:pPr marL="0" indent="0">
              <a:buNone/>
            </a:pPr>
            <a:endParaRPr lang="en-US" altLang="ja-JP" sz="1000" dirty="0"/>
          </a:p>
          <a:p>
            <a:pPr>
              <a:buFont typeface="Wingdings" panose="05000000000000000000" pitchFamily="2" charset="2"/>
              <a:buChar char="q"/>
            </a:pPr>
            <a:r>
              <a:rPr lang="ja-JP" altLang="en-US" sz="3200" dirty="0"/>
              <a:t> </a:t>
            </a:r>
            <a:r>
              <a:rPr lang="en-US" altLang="ja-JP" sz="3200" dirty="0" smtClean="0"/>
              <a:t>Research </a:t>
            </a:r>
            <a:r>
              <a:rPr lang="en-US" altLang="ja-JP" sz="3200" dirty="0"/>
              <a:t>of being a research </a:t>
            </a:r>
            <a:r>
              <a:rPr lang="en-US" altLang="ja-JP" sz="3200" dirty="0" smtClean="0"/>
              <a:t>student</a:t>
            </a:r>
            <a:endParaRPr lang="th-TH" altLang="ja-JP" sz="3200" dirty="0" smtClean="0"/>
          </a:p>
          <a:p>
            <a:pPr marL="0" indent="0">
              <a:buNone/>
            </a:pPr>
            <a:endParaRPr lang="en-US" altLang="ja-JP" sz="1000" dirty="0"/>
          </a:p>
          <a:p>
            <a:pPr>
              <a:buFont typeface="Wingdings" panose="05000000000000000000" pitchFamily="2" charset="2"/>
              <a:buChar char="q"/>
            </a:pPr>
            <a:r>
              <a:rPr lang="en-US" altLang="ja-JP" sz="3200" dirty="0" smtClean="0"/>
              <a:t> Research </a:t>
            </a:r>
            <a:r>
              <a:rPr lang="en-US" sz="3200" dirty="0" smtClean="0"/>
              <a:t>plan</a:t>
            </a:r>
          </a:p>
          <a:p>
            <a:endParaRPr lang="th-TH"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2</a:t>
            </a:fld>
            <a:endParaRPr kumimoji="1" lang="ja-JP" altLang="en-US"/>
          </a:p>
        </p:txBody>
      </p:sp>
    </p:spTree>
    <p:extLst>
      <p:ext uri="{BB962C8B-B14F-4D97-AF65-F5344CB8AC3E}">
        <p14:creationId xmlns:p14="http://schemas.microsoft.com/office/powerpoint/2010/main" val="3743090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Human Motion Recognition</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sz="2000" dirty="0"/>
              <a:t>Not only essential for understanding and analyzing human activity but also important for serving many application areas ranging from visual surveillance to human computer interaction systems</a:t>
            </a:r>
          </a:p>
          <a:p>
            <a:r>
              <a:rPr lang="en-US" altLang="ja-JP" sz="2000" dirty="0" smtClean="0"/>
              <a:t>Until </a:t>
            </a:r>
            <a:r>
              <a:rPr lang="en-US" altLang="ja-JP" sz="2000" dirty="0"/>
              <a:t>now, a lot of approaches have been proposed using different devices and different classifiers. Many studies are still being actively pursued in this area.</a:t>
            </a:r>
            <a:endParaRPr lang="ja-JP" altLang="en-US" sz="2000"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20</a:t>
            </a:fld>
            <a:endParaRPr kumimoji="1" lang="ja-JP" altLang="en-US"/>
          </a:p>
        </p:txBody>
      </p:sp>
      <p:pic>
        <p:nvPicPr>
          <p:cNvPr id="1026" name="Picture 2" descr="https://i.ytimg.com/vi/Q4boeMrSr_s/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091" y="3813198"/>
            <a:ext cx="4205912" cy="2367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ผลการค้นหารูปภาพสำหรับ human motion recognition use came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2049" y="3458907"/>
            <a:ext cx="3842351" cy="289280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12622" y="6248345"/>
            <a:ext cx="4604850" cy="276999"/>
          </a:xfrm>
          <a:prstGeom prst="rect">
            <a:avLst/>
          </a:prstGeom>
          <a:noFill/>
        </p:spPr>
        <p:txBody>
          <a:bodyPr wrap="none" rtlCol="0">
            <a:spAutoFit/>
          </a:bodyPr>
          <a:lstStyle/>
          <a:p>
            <a:r>
              <a:rPr lang="en-US" sz="1200" dirty="0" smtClean="0"/>
              <a:t>Fig1.Full </a:t>
            </a:r>
            <a:r>
              <a:rPr lang="en-US" sz="1200" dirty="0"/>
              <a:t>Body Motion Tracking with Voodoo and Microsoft </a:t>
            </a:r>
            <a:r>
              <a:rPr lang="en-US" sz="1200" dirty="0" smtClean="0"/>
              <a:t>Kinect</a:t>
            </a:r>
            <a:endParaRPr lang="en-US" sz="1200" dirty="0"/>
          </a:p>
        </p:txBody>
      </p:sp>
      <p:sp>
        <p:nvSpPr>
          <p:cNvPr id="8" name="TextBox 7"/>
          <p:cNvSpPr txBox="1"/>
          <p:nvPr/>
        </p:nvSpPr>
        <p:spPr>
          <a:xfrm>
            <a:off x="5062050" y="6351711"/>
            <a:ext cx="4061183" cy="461665"/>
          </a:xfrm>
          <a:prstGeom prst="rect">
            <a:avLst/>
          </a:prstGeom>
          <a:noFill/>
        </p:spPr>
        <p:txBody>
          <a:bodyPr wrap="square" rtlCol="0">
            <a:spAutoFit/>
          </a:bodyPr>
          <a:lstStyle/>
          <a:p>
            <a:r>
              <a:rPr lang="en-US" sz="1200" dirty="0" smtClean="0"/>
              <a:t>Fig 2.Human </a:t>
            </a:r>
            <a:r>
              <a:rPr lang="en-US" sz="1200" dirty="0"/>
              <a:t>Motion Capture Using a Combination of 2D Feature Tracking and 3D Visual Hull Reconstruction</a:t>
            </a:r>
            <a:endParaRPr lang="th-TH" sz="1200" dirty="0"/>
          </a:p>
        </p:txBody>
      </p:sp>
    </p:spTree>
    <p:extLst>
      <p:ext uri="{BB962C8B-B14F-4D97-AF65-F5344CB8AC3E}">
        <p14:creationId xmlns:p14="http://schemas.microsoft.com/office/powerpoint/2010/main" val="18012200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smtClean="0"/>
              <a:t>Related Works</a:t>
            </a:r>
            <a:endParaRPr kumimoji="1" lang="ja-JP" altLang="en-US" dirty="0"/>
          </a:p>
        </p:txBody>
      </p:sp>
      <p:sp>
        <p:nvSpPr>
          <p:cNvPr id="4" name="スライド番号プレースホルダー 3"/>
          <p:cNvSpPr>
            <a:spLocks noGrp="1"/>
          </p:cNvSpPr>
          <p:nvPr>
            <p:ph type="sldNum" sz="quarter" idx="12"/>
          </p:nvPr>
        </p:nvSpPr>
        <p:spPr/>
        <p:txBody>
          <a:bodyPr/>
          <a:lstStyle/>
          <a:p>
            <a:fld id="{76A928CB-727E-48CF-A37C-5CEBAAFF7BF6}" type="slidenum">
              <a:rPr kumimoji="1" lang="ja-JP" altLang="en-US" smtClean="0"/>
              <a:t>21</a:t>
            </a:fld>
            <a:endParaRPr kumimoji="1" lang="ja-JP" altLang="en-US"/>
          </a:p>
        </p:txBody>
      </p:sp>
      <p:sp>
        <p:nvSpPr>
          <p:cNvPr id="7" name="Content Placeholder 2"/>
          <p:cNvSpPr txBox="1">
            <a:spLocks/>
          </p:cNvSpPr>
          <p:nvPr/>
        </p:nvSpPr>
        <p:spPr>
          <a:xfrm>
            <a:off x="323528" y="1677879"/>
            <a:ext cx="8496944" cy="4876800"/>
          </a:xfrm>
          <a:prstGeom prst="rect">
            <a:avLst/>
          </a:prstGeom>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a:lstStyle>
          <a:p>
            <a:pPr marL="363538" indent="-363538">
              <a:buFont typeface="Wingdings" panose="05000000000000000000" pitchFamily="2" charset="2"/>
              <a:buChar char="p"/>
            </a:pPr>
            <a:r>
              <a:rPr lang="en-US" altLang="ja-JP" sz="2500" dirty="0" smtClean="0">
                <a:solidFill>
                  <a:srgbClr val="0070C0"/>
                </a:solidFill>
              </a:rPr>
              <a:t>Feature </a:t>
            </a:r>
            <a:r>
              <a:rPr lang="en-US" altLang="ja-JP" sz="2500" dirty="0">
                <a:solidFill>
                  <a:srgbClr val="0070C0"/>
                </a:solidFill>
              </a:rPr>
              <a:t>data obtained by using different sensors</a:t>
            </a:r>
          </a:p>
          <a:p>
            <a:pPr lvl="2">
              <a:buFont typeface="Wingdings" panose="05000000000000000000" pitchFamily="2" charset="2"/>
              <a:buChar char="Ø"/>
            </a:pPr>
            <a:r>
              <a:rPr lang="en-US" altLang="ja-JP" sz="2200" dirty="0" smtClean="0">
                <a:solidFill>
                  <a:srgbClr val="7030A0"/>
                </a:solidFill>
              </a:rPr>
              <a:t>  Microsoft Kinect</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a:t>
            </a:r>
            <a:r>
              <a:rPr lang="en-US" altLang="ja-JP" sz="2200" dirty="0" err="1" smtClean="0">
                <a:solidFill>
                  <a:srgbClr val="7030A0"/>
                </a:solidFill>
              </a:rPr>
              <a:t>Vicon</a:t>
            </a:r>
            <a:r>
              <a:rPr lang="en-US" altLang="ja-JP" sz="2200" dirty="0" smtClean="0">
                <a:solidFill>
                  <a:srgbClr val="7030A0"/>
                </a:solidFill>
              </a:rPr>
              <a:t> </a:t>
            </a:r>
            <a:r>
              <a:rPr lang="en-US" altLang="ja-JP" sz="2200" dirty="0">
                <a:solidFill>
                  <a:srgbClr val="7030A0"/>
                </a:solidFill>
              </a:rPr>
              <a:t>motion </a:t>
            </a:r>
            <a:r>
              <a:rPr lang="en-US" altLang="ja-JP" sz="2200" dirty="0" smtClean="0">
                <a:solidFill>
                  <a:srgbClr val="7030A0"/>
                </a:solidFill>
              </a:rPr>
              <a:t>capture </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FRID tags</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Stereo camera</a:t>
            </a:r>
          </a:p>
          <a:p>
            <a:pPr lvl="2">
              <a:buFont typeface="Wingdings" panose="05000000000000000000" pitchFamily="2" charset="2"/>
              <a:buChar char="Ø"/>
            </a:pPr>
            <a:r>
              <a:rPr lang="en-US" sz="2200" dirty="0" smtClean="0">
                <a:solidFill>
                  <a:srgbClr val="7030A0"/>
                </a:solidFill>
              </a:rPr>
              <a:t>  Other devices</a:t>
            </a:r>
            <a:endParaRPr lang="en-US" sz="2200" dirty="0">
              <a:solidFill>
                <a:srgbClr val="7030A0"/>
              </a:solidFill>
            </a:endParaRPr>
          </a:p>
          <a:p>
            <a:pPr marL="363538" indent="-363538">
              <a:buFont typeface="Wingdings" panose="05000000000000000000" pitchFamily="2" charset="2"/>
              <a:buChar char="q"/>
            </a:pPr>
            <a:r>
              <a:rPr lang="en-US" altLang="ja-JP" sz="2500" dirty="0" smtClean="0">
                <a:solidFill>
                  <a:srgbClr val="0070C0"/>
                </a:solidFill>
              </a:rPr>
              <a:t>Classification </a:t>
            </a:r>
            <a:r>
              <a:rPr lang="en-US" altLang="ja-JP" sz="2500" dirty="0">
                <a:solidFill>
                  <a:srgbClr val="0070C0"/>
                </a:solidFill>
              </a:rPr>
              <a:t>achieved by employed different </a:t>
            </a:r>
            <a:r>
              <a:rPr lang="en-US" altLang="ja-JP" sz="2500" dirty="0" smtClean="0">
                <a:solidFill>
                  <a:srgbClr val="0070C0"/>
                </a:solidFill>
              </a:rPr>
              <a:t>algorithms</a:t>
            </a:r>
          </a:p>
          <a:p>
            <a:pPr marL="730250" lvl="2" indent="-182563">
              <a:buFont typeface="Wingdings" panose="05000000000000000000" pitchFamily="2" charset="2"/>
              <a:buChar char="Ø"/>
            </a:pPr>
            <a:r>
              <a:rPr lang="en-US" altLang="ja-JP" sz="2200" dirty="0" smtClean="0">
                <a:solidFill>
                  <a:srgbClr val="7030A0"/>
                </a:solidFill>
              </a:rPr>
              <a:t>  Hidden Markov Model</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Super Vector Machine</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Random Forests </a:t>
            </a:r>
          </a:p>
          <a:p>
            <a:pPr lvl="2">
              <a:buFont typeface="Wingdings" panose="05000000000000000000" pitchFamily="2" charset="2"/>
              <a:buChar char="Ø"/>
            </a:pPr>
            <a:r>
              <a:rPr lang="en-US" altLang="ja-JP" sz="2200" dirty="0">
                <a:solidFill>
                  <a:srgbClr val="7030A0"/>
                </a:solidFill>
              </a:rPr>
              <a:t> </a:t>
            </a:r>
            <a:r>
              <a:rPr lang="en-US" altLang="ja-JP" sz="2200" dirty="0" smtClean="0">
                <a:solidFill>
                  <a:srgbClr val="7030A0"/>
                </a:solidFill>
              </a:rPr>
              <a:t> Convolutions Neuron Networks</a:t>
            </a:r>
          </a:p>
          <a:p>
            <a:pPr lvl="2">
              <a:buFont typeface="Wingdings" panose="05000000000000000000" pitchFamily="2" charset="2"/>
              <a:buChar char="Ø"/>
            </a:pPr>
            <a:r>
              <a:rPr lang="en-US" altLang="ja-JP" sz="2200" dirty="0" smtClean="0">
                <a:solidFill>
                  <a:srgbClr val="7030A0"/>
                </a:solidFill>
              </a:rPr>
              <a:t>  Other algorithms</a:t>
            </a:r>
            <a:endParaRPr lang="th-TH" altLang="ja-JP" sz="2200" dirty="0" smtClean="0">
              <a:solidFill>
                <a:srgbClr val="7030A0"/>
              </a:solidFill>
            </a:endParaRPr>
          </a:p>
        </p:txBody>
      </p:sp>
    </p:spTree>
    <p:extLst>
      <p:ext uri="{BB962C8B-B14F-4D97-AF65-F5344CB8AC3E}">
        <p14:creationId xmlns:p14="http://schemas.microsoft.com/office/powerpoint/2010/main" val="3878713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Why Neuron MOCAP ?</a:t>
            </a:r>
            <a:endParaRPr kumimoji="1" lang="ja-JP" altLang="en-US" dirty="0"/>
          </a:p>
        </p:txBody>
      </p:sp>
      <p:sp>
        <p:nvSpPr>
          <p:cNvPr id="7" name="コンテンツ プレースホルダー 6"/>
          <p:cNvSpPr>
            <a:spLocks noGrp="1"/>
          </p:cNvSpPr>
          <p:nvPr>
            <p:ph idx="1"/>
          </p:nvPr>
        </p:nvSpPr>
        <p:spPr/>
        <p:txBody>
          <a:bodyPr/>
          <a:lstStyle/>
          <a:p>
            <a:r>
              <a:rPr lang="en-US" altLang="ja-JP" dirty="0"/>
              <a:t>SMALL</a:t>
            </a:r>
            <a:r>
              <a:rPr lang="th-TH" altLang="ja-JP" dirty="0"/>
              <a:t> </a:t>
            </a:r>
            <a:r>
              <a:rPr lang="en-US" altLang="ja-JP" dirty="0"/>
              <a:t>: </a:t>
            </a:r>
            <a:r>
              <a:rPr lang="en-US" altLang="ja-JP" dirty="0" smtClean="0"/>
              <a:t>Iightweight </a:t>
            </a:r>
            <a:r>
              <a:rPr lang="en-US" altLang="ja-JP" dirty="0"/>
              <a:t>and more portable</a:t>
            </a:r>
          </a:p>
          <a:p>
            <a:r>
              <a:rPr lang="en-US" altLang="ja-JP" dirty="0"/>
              <a:t>ROBUST: </a:t>
            </a:r>
            <a:r>
              <a:rPr lang="en-US" altLang="ja-JP" dirty="0" smtClean="0"/>
              <a:t>Insusceptible </a:t>
            </a:r>
            <a:r>
              <a:rPr lang="en-US" altLang="ja-JP" dirty="0"/>
              <a:t>to occlusions</a:t>
            </a:r>
          </a:p>
          <a:p>
            <a:pPr lvl="0"/>
            <a:r>
              <a:rPr lang="en-US" altLang="ja-JP" dirty="0"/>
              <a:t>ADAPTIVE : </a:t>
            </a:r>
            <a:r>
              <a:rPr lang="en-US" altLang="ja-JP" dirty="0" smtClean="0"/>
              <a:t>via USB , WIFI </a:t>
            </a:r>
            <a:r>
              <a:rPr lang="en-US" altLang="ja-JP" dirty="0"/>
              <a:t>and </a:t>
            </a:r>
            <a:r>
              <a:rPr lang="en-US" altLang="ja-JP" dirty="0" smtClean="0"/>
              <a:t>Micro-SD</a:t>
            </a:r>
            <a:endParaRPr lang="en-US" altLang="ja-JP" dirty="0"/>
          </a:p>
          <a:p>
            <a:pPr lvl="0"/>
            <a:r>
              <a:rPr lang="en-US" altLang="ja-JP" dirty="0"/>
              <a:t>VERSATILE :  </a:t>
            </a:r>
            <a:r>
              <a:rPr lang="en-US" altLang="ja-JP" dirty="0" smtClean="0"/>
              <a:t>Provided </a:t>
            </a:r>
            <a:r>
              <a:rPr lang="en-US" altLang="ja-JP" dirty="0"/>
              <a:t>with an SDK with a C/C++ API 		    </a:t>
            </a:r>
            <a:r>
              <a:rPr lang="en-US" altLang="ja-JP" dirty="0" smtClean="0"/>
              <a:t>Integrations </a:t>
            </a:r>
            <a:r>
              <a:rPr lang="en-US" altLang="ja-JP" dirty="0"/>
              <a:t>into Unity3D</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610" y="5085184"/>
            <a:ext cx="2177722"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http://www.noitom.com/images/HUB_2.jpg"/>
          <p:cNvPicPr>
            <a:picLocks noChangeAspect="1" noChangeArrowheads="1"/>
          </p:cNvPicPr>
          <p:nvPr/>
        </p:nvPicPr>
        <p:blipFill rotWithShape="1">
          <a:blip r:embed="rId4">
            <a:extLst>
              <a:ext uri="{28A0092B-C50C-407E-A947-70E740481C1C}">
                <a14:useLocalDpi xmlns:a14="http://schemas.microsoft.com/office/drawing/2010/main" val="0"/>
              </a:ext>
            </a:extLst>
          </a:blip>
          <a:srcRect l="17800" t="13867" r="12205" b="6485"/>
          <a:stretch/>
        </p:blipFill>
        <p:spPr bwMode="auto">
          <a:xfrm>
            <a:off x="467544" y="3699749"/>
            <a:ext cx="2316255" cy="16734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ntana_Run\Pictures\1464249177663004775.png"/>
          <p:cNvPicPr>
            <a:picLocks noChangeAspect="1" noChangeArrowheads="1"/>
          </p:cNvPicPr>
          <p:nvPr/>
        </p:nvPicPr>
        <p:blipFill rotWithShape="1">
          <a:blip r:embed="rId5">
            <a:extLst>
              <a:ext uri="{28A0092B-C50C-407E-A947-70E740481C1C}">
                <a14:useLocalDpi xmlns:a14="http://schemas.microsoft.com/office/drawing/2010/main" val="0"/>
              </a:ext>
            </a:extLst>
          </a:blip>
          <a:srcRect l="57268" t="8146" r="12256" b="85080"/>
          <a:stretch/>
        </p:blipFill>
        <p:spPr bwMode="auto">
          <a:xfrm>
            <a:off x="2783799" y="3816736"/>
            <a:ext cx="1584176" cy="134045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7196" y="4152622"/>
            <a:ext cx="2324508" cy="2572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descr="https://neuronmocap.com/sites/default/files/mocap2.jpg"/>
          <p:cNvPicPr>
            <a:picLocks noChangeAspect="1" noChangeArrowheads="1"/>
          </p:cNvPicPr>
          <p:nvPr/>
        </p:nvPicPr>
        <p:blipFill rotWithShape="1">
          <a:blip r:embed="rId7">
            <a:extLst>
              <a:ext uri="{28A0092B-C50C-407E-A947-70E740481C1C}">
                <a14:useLocalDpi xmlns:a14="http://schemas.microsoft.com/office/drawing/2010/main" val="0"/>
              </a:ext>
            </a:extLst>
          </a:blip>
          <a:srcRect l="34838"/>
          <a:stretch/>
        </p:blipFill>
        <p:spPr bwMode="auto">
          <a:xfrm>
            <a:off x="6876256" y="3710018"/>
            <a:ext cx="1682595" cy="188866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76A928CB-727E-48CF-A37C-5CEBAAFF7BF6}" type="slidenum">
              <a:rPr kumimoji="1" lang="ja-JP" altLang="en-US" smtClean="0"/>
              <a:t>22</a:t>
            </a:fld>
            <a:endParaRPr kumimoji="1" lang="ja-JP" altLang="en-US"/>
          </a:p>
        </p:txBody>
      </p:sp>
    </p:spTree>
    <p:extLst>
      <p:ext uri="{BB962C8B-B14F-4D97-AF65-F5344CB8AC3E}">
        <p14:creationId xmlns:p14="http://schemas.microsoft.com/office/powerpoint/2010/main" val="3682842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82728" y="2791961"/>
            <a:ext cx="8778544" cy="387739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th-TH" dirty="0"/>
          </a:p>
        </p:txBody>
      </p:sp>
      <p:sp>
        <p:nvSpPr>
          <p:cNvPr id="2" name="Title 1"/>
          <p:cNvSpPr>
            <a:spLocks noGrp="1"/>
          </p:cNvSpPr>
          <p:nvPr>
            <p:ph type="title"/>
          </p:nvPr>
        </p:nvSpPr>
        <p:spPr/>
        <p:txBody>
          <a:bodyPr>
            <a:normAutofit/>
          </a:bodyPr>
          <a:lstStyle/>
          <a:p>
            <a:r>
              <a:rPr lang="en-US" dirty="0" smtClean="0"/>
              <a:t>Why Deep Learning ?</a:t>
            </a:r>
            <a:endParaRPr lang="th-TH" dirty="0"/>
          </a:p>
        </p:txBody>
      </p:sp>
      <p:sp>
        <p:nvSpPr>
          <p:cNvPr id="3" name="Content Placeholder 2"/>
          <p:cNvSpPr>
            <a:spLocks noGrp="1"/>
          </p:cNvSpPr>
          <p:nvPr>
            <p:ph idx="1"/>
          </p:nvPr>
        </p:nvSpPr>
        <p:spPr>
          <a:xfrm>
            <a:off x="457200" y="1484784"/>
            <a:ext cx="8229600" cy="4876800"/>
          </a:xfrm>
        </p:spPr>
        <p:txBody>
          <a:bodyPr>
            <a:normAutofit/>
          </a:bodyPr>
          <a:lstStyle/>
          <a:p>
            <a:r>
              <a:rPr lang="en-US" altLang="ja-JP" sz="1800" dirty="0"/>
              <a:t>Recently, deep neural networks that are trained using an end-to-end learning procedure have gained much attention for their ability to solve various machine-learning problems, including </a:t>
            </a:r>
            <a:r>
              <a:rPr lang="fr-FR" altLang="ja-JP" sz="1800" dirty="0"/>
              <a:t>object recognition semantic segmentation, caption generation, robotic manipulation, etc.</a:t>
            </a:r>
            <a:endParaRPr lang="en-US" altLang="ja-JP" sz="1800" dirty="0"/>
          </a:p>
        </p:txBody>
      </p:sp>
      <p:sp>
        <p:nvSpPr>
          <p:cNvPr id="5" name="Slide Number Placeholder 4"/>
          <p:cNvSpPr>
            <a:spLocks noGrp="1"/>
          </p:cNvSpPr>
          <p:nvPr>
            <p:ph type="sldNum" sz="quarter" idx="12"/>
          </p:nvPr>
        </p:nvSpPr>
        <p:spPr/>
        <p:txBody>
          <a:bodyPr/>
          <a:lstStyle/>
          <a:p>
            <a:fld id="{76A928CB-727E-48CF-A37C-5CEBAAFF7BF6}" type="slidenum">
              <a:rPr kumimoji="1" lang="ja-JP" altLang="en-US" smtClean="0"/>
              <a:t>23</a:t>
            </a:fld>
            <a:endParaRPr kumimoji="1" lang="ja-JP" altLang="en-US"/>
          </a:p>
        </p:txBody>
      </p:sp>
      <p:sp>
        <p:nvSpPr>
          <p:cNvPr id="8" name="TextBox 7"/>
          <p:cNvSpPr txBox="1"/>
          <p:nvPr/>
        </p:nvSpPr>
        <p:spPr>
          <a:xfrm>
            <a:off x="182728" y="6212396"/>
            <a:ext cx="2608471" cy="369332"/>
          </a:xfrm>
          <a:prstGeom prst="rect">
            <a:avLst/>
          </a:prstGeom>
          <a:noFill/>
        </p:spPr>
        <p:txBody>
          <a:bodyPr wrap="none" rtlCol="0">
            <a:spAutoFit/>
          </a:bodyPr>
          <a:lstStyle/>
          <a:p>
            <a:r>
              <a:rPr lang="en-US" b="1" dirty="0" smtClean="0"/>
              <a:t>Deep Learning Trends</a:t>
            </a:r>
            <a:endParaRPr lang="th-TH" b="1" dirty="0"/>
          </a:p>
        </p:txBody>
      </p:sp>
      <p:pic>
        <p:nvPicPr>
          <p:cNvPr id="1030" name="Picture 6" descr="Colorization of Black and White Photogra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67" y="3323348"/>
            <a:ext cx="3178808" cy="2198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nstant Visual Transl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543" y="2975991"/>
            <a:ext cx="4290789" cy="11363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utomatic Object Detec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4508" y="4167462"/>
            <a:ext cx="2670608" cy="19270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utomatic Image Caption Gener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78727" y="4112364"/>
            <a:ext cx="2682545" cy="206850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hlinkClick r:id="rId7"/>
          </p:cNvPr>
          <p:cNvSpPr txBox="1"/>
          <p:nvPr/>
        </p:nvSpPr>
        <p:spPr>
          <a:xfrm>
            <a:off x="3893149" y="6666105"/>
            <a:ext cx="5309274" cy="276999"/>
          </a:xfrm>
          <a:prstGeom prst="rect">
            <a:avLst/>
          </a:prstGeom>
          <a:noFill/>
        </p:spPr>
        <p:txBody>
          <a:bodyPr wrap="none" rtlCol="0">
            <a:spAutoFit/>
          </a:bodyPr>
          <a:lstStyle/>
          <a:p>
            <a:r>
              <a:rPr lang="en-US" sz="1200" dirty="0"/>
              <a:t>http://machinelearningmastery.com/inspirational-applications-deep-learning/</a:t>
            </a:r>
            <a:endParaRPr lang="th-TH" sz="1200" dirty="0"/>
          </a:p>
        </p:txBody>
      </p:sp>
      <p:sp>
        <p:nvSpPr>
          <p:cNvPr id="4" name="TextBox 3"/>
          <p:cNvSpPr txBox="1"/>
          <p:nvPr/>
        </p:nvSpPr>
        <p:spPr>
          <a:xfrm>
            <a:off x="721348" y="5544345"/>
            <a:ext cx="2659549" cy="461665"/>
          </a:xfrm>
          <a:prstGeom prst="rect">
            <a:avLst/>
          </a:prstGeom>
          <a:noFill/>
        </p:spPr>
        <p:txBody>
          <a:bodyPr wrap="square" rtlCol="0">
            <a:spAutoFit/>
          </a:bodyPr>
          <a:lstStyle/>
          <a:p>
            <a:r>
              <a:rPr lang="en-US" sz="1200" dirty="0" smtClean="0"/>
              <a:t>Fig 1. Automatic </a:t>
            </a:r>
            <a:r>
              <a:rPr lang="en-US" sz="1200" dirty="0"/>
              <a:t>Colorization of Black and White Images</a:t>
            </a:r>
            <a:endParaRPr lang="th-TH" sz="1200" dirty="0"/>
          </a:p>
        </p:txBody>
      </p:sp>
      <p:sp>
        <p:nvSpPr>
          <p:cNvPr id="6" name="TextBox 5"/>
          <p:cNvSpPr txBox="1"/>
          <p:nvPr/>
        </p:nvSpPr>
        <p:spPr>
          <a:xfrm>
            <a:off x="4829812" y="2791961"/>
            <a:ext cx="2658805" cy="276999"/>
          </a:xfrm>
          <a:prstGeom prst="rect">
            <a:avLst/>
          </a:prstGeom>
          <a:noFill/>
        </p:spPr>
        <p:txBody>
          <a:bodyPr wrap="none" rtlCol="0">
            <a:spAutoFit/>
          </a:bodyPr>
          <a:lstStyle/>
          <a:p>
            <a:r>
              <a:rPr lang="en-US" sz="1200" dirty="0" smtClean="0"/>
              <a:t>Fig2. Automatic </a:t>
            </a:r>
            <a:r>
              <a:rPr lang="en-US" sz="1200" dirty="0"/>
              <a:t>Machine Translation</a:t>
            </a:r>
            <a:endParaRPr lang="th-TH" sz="1200" dirty="0"/>
          </a:p>
        </p:txBody>
      </p:sp>
      <p:sp>
        <p:nvSpPr>
          <p:cNvPr id="9" name="TextBox 8"/>
          <p:cNvSpPr txBox="1"/>
          <p:nvPr/>
        </p:nvSpPr>
        <p:spPr>
          <a:xfrm>
            <a:off x="3494508" y="6067960"/>
            <a:ext cx="2821606" cy="276999"/>
          </a:xfrm>
          <a:prstGeom prst="rect">
            <a:avLst/>
          </a:prstGeom>
          <a:noFill/>
        </p:spPr>
        <p:txBody>
          <a:bodyPr wrap="none" rtlCol="0">
            <a:spAutoFit/>
          </a:bodyPr>
          <a:lstStyle/>
          <a:p>
            <a:r>
              <a:rPr lang="en-US" sz="1200" dirty="0" smtClean="0"/>
              <a:t>Fig 3. Object </a:t>
            </a:r>
            <a:r>
              <a:rPr lang="en-US" sz="1200" dirty="0"/>
              <a:t>Detection in Photographs</a:t>
            </a:r>
            <a:endParaRPr lang="th-TH" sz="1200" dirty="0"/>
          </a:p>
        </p:txBody>
      </p:sp>
      <p:sp>
        <p:nvSpPr>
          <p:cNvPr id="15" name="TextBox 14"/>
          <p:cNvSpPr txBox="1"/>
          <p:nvPr/>
        </p:nvSpPr>
        <p:spPr>
          <a:xfrm>
            <a:off x="6261568" y="6207695"/>
            <a:ext cx="2626166" cy="461665"/>
          </a:xfrm>
          <a:prstGeom prst="rect">
            <a:avLst/>
          </a:prstGeom>
          <a:noFill/>
        </p:spPr>
        <p:txBody>
          <a:bodyPr wrap="square" rtlCol="0">
            <a:spAutoFit/>
          </a:bodyPr>
          <a:lstStyle/>
          <a:p>
            <a:pPr algn="ctr"/>
            <a:r>
              <a:rPr lang="en-US" sz="1200" dirty="0" smtClean="0"/>
              <a:t>Fig 4. </a:t>
            </a:r>
            <a:r>
              <a:rPr lang="en-US" sz="1200" dirty="0"/>
              <a:t>Automatic Image Caption Generation</a:t>
            </a:r>
            <a:endParaRPr lang="th-TH" sz="1200" dirty="0"/>
          </a:p>
        </p:txBody>
      </p:sp>
    </p:spTree>
    <p:extLst>
      <p:ext uri="{BB962C8B-B14F-4D97-AF65-F5344CB8AC3E}">
        <p14:creationId xmlns:p14="http://schemas.microsoft.com/office/powerpoint/2010/main" val="2965882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Work Plan</a:t>
            </a:r>
            <a:endParaRPr kumimoji="1" lang="ja-JP"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6892234"/>
              </p:ext>
            </p:extLst>
          </p:nvPr>
        </p:nvGraphicFramePr>
        <p:xfrm>
          <a:off x="457200" y="1600200"/>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p:cNvSpPr>
            <a:spLocks noGrp="1"/>
          </p:cNvSpPr>
          <p:nvPr>
            <p:ph type="sldNum" sz="quarter" idx="12"/>
          </p:nvPr>
        </p:nvSpPr>
        <p:spPr/>
        <p:txBody>
          <a:bodyPr/>
          <a:lstStyle/>
          <a:p>
            <a:fld id="{76A928CB-727E-48CF-A37C-5CEBAAFF7BF6}" type="slidenum">
              <a:rPr kumimoji="1" lang="ja-JP" altLang="en-US" smtClean="0"/>
              <a:t>24</a:t>
            </a:fld>
            <a:endParaRPr kumimoji="1" lang="ja-JP" altLang="en-US"/>
          </a:p>
        </p:txBody>
      </p:sp>
    </p:spTree>
    <p:extLst>
      <p:ext uri="{BB962C8B-B14F-4D97-AF65-F5344CB8AC3E}">
        <p14:creationId xmlns:p14="http://schemas.microsoft.com/office/powerpoint/2010/main" val="24791205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pPr algn="ctr"/>
            <a:r>
              <a:rPr lang="en-US" altLang="ja-JP" dirty="0" smtClean="0"/>
              <a:t>Thank you </a:t>
            </a:r>
            <a:br>
              <a:rPr lang="en-US" altLang="ja-JP" dirty="0" smtClean="0"/>
            </a:br>
            <a:r>
              <a:rPr lang="en-US" altLang="ja-JP" dirty="0" smtClean="0"/>
              <a:t>FOR YOUR ATTENTION</a:t>
            </a:r>
            <a:br>
              <a:rPr lang="en-US" altLang="ja-JP" dirty="0" smtClean="0"/>
            </a:b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25</a:t>
            </a:fld>
            <a:endParaRPr kumimoji="1" lang="ja-JP" altLang="en-US"/>
          </a:p>
        </p:txBody>
      </p:sp>
    </p:spTree>
    <p:extLst>
      <p:ext uri="{BB962C8B-B14F-4D97-AF65-F5344CB8AC3E}">
        <p14:creationId xmlns:p14="http://schemas.microsoft.com/office/powerpoint/2010/main" val="1322746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Personal Profile</a:t>
            </a:r>
            <a:endParaRPr kumimoji="1" lang="ja-JP" altLang="en-US" dirty="0"/>
          </a:p>
        </p:txBody>
      </p:sp>
      <p:sp>
        <p:nvSpPr>
          <p:cNvPr id="3" name="コンテンツ プレースホルダー 2"/>
          <p:cNvSpPr>
            <a:spLocks noGrp="1"/>
          </p:cNvSpPr>
          <p:nvPr>
            <p:ph idx="1"/>
          </p:nvPr>
        </p:nvSpPr>
        <p:spPr/>
        <p:txBody>
          <a:bodyPr anchor="ctr">
            <a:normAutofit/>
          </a:bodyPr>
          <a:lstStyle/>
          <a:p>
            <a:r>
              <a:rPr lang="ja-JP" altLang="en-US" dirty="0"/>
              <a:t>名前</a:t>
            </a:r>
            <a:r>
              <a:rPr lang="ja-JP" altLang="en-US" dirty="0" smtClean="0">
                <a:latin typeface="Corbel"/>
              </a:rPr>
              <a:t>　</a:t>
            </a:r>
            <a:r>
              <a:rPr lang="ja-JP" altLang="en-US" dirty="0" smtClean="0">
                <a:latin typeface="メイリオ"/>
              </a:rPr>
              <a:t>: ルンサワットヂサッブ　ナンタナー</a:t>
            </a:r>
            <a:endParaRPr lang="en-US" altLang="ja-JP" dirty="0" smtClean="0">
              <a:latin typeface="メイリオ"/>
            </a:endParaRPr>
          </a:p>
          <a:p>
            <a:endParaRPr lang="en-US" altLang="ja-JP" dirty="0" smtClean="0">
              <a:latin typeface="メイリオ"/>
            </a:endParaRPr>
          </a:p>
          <a:p>
            <a:r>
              <a:rPr lang="ja-JP" altLang="en-US" dirty="0"/>
              <a:t>出身地</a:t>
            </a:r>
            <a:r>
              <a:rPr lang="ja-JP" altLang="en-US" dirty="0" smtClean="0">
                <a:latin typeface="メイリオ"/>
              </a:rPr>
              <a:t>　：　タイ、バンコク</a:t>
            </a:r>
            <a:endParaRPr lang="en-US" altLang="ja-JP" dirty="0">
              <a:latin typeface="メイリオ"/>
            </a:endParaRPr>
          </a:p>
          <a:p>
            <a:endParaRPr lang="en-US" altLang="ja-JP" dirty="0" smtClean="0"/>
          </a:p>
          <a:p>
            <a:r>
              <a:rPr lang="ja-JP" altLang="ja-JP" dirty="0" smtClean="0"/>
              <a:t>大学卒業</a:t>
            </a:r>
            <a:r>
              <a:rPr lang="th-TH" altLang="ja-JP" dirty="0" smtClean="0"/>
              <a:t> </a:t>
            </a:r>
            <a:r>
              <a:rPr lang="ja-JP" altLang="en-US" dirty="0"/>
              <a:t>　：　モンクット王工科大学</a:t>
            </a:r>
            <a:r>
              <a:rPr lang="ja-JP" altLang="en-US" dirty="0" smtClean="0"/>
              <a:t>ラートクラバン校　</a:t>
            </a:r>
            <a:endParaRPr lang="en-US" altLang="ja-JP" dirty="0" smtClean="0"/>
          </a:p>
          <a:p>
            <a:pPr marL="0" indent="0">
              <a:buNone/>
            </a:pPr>
            <a:r>
              <a:rPr lang="ja-JP" altLang="en-US" dirty="0" smtClean="0"/>
              <a:t>  （</a:t>
            </a:r>
            <a:r>
              <a:rPr lang="en-US" altLang="ja-JP" dirty="0" smtClean="0"/>
              <a:t>King Mongkut’</a:t>
            </a:r>
            <a:r>
              <a:rPr lang="ja-JP" altLang="en-US" dirty="0" smtClean="0"/>
              <a:t>ｓ　</a:t>
            </a:r>
            <a:r>
              <a:rPr lang="en-US" altLang="ja-JP" dirty="0" smtClean="0"/>
              <a:t>Institute of Technology </a:t>
            </a:r>
            <a:r>
              <a:rPr lang="en-US" altLang="ja-JP" dirty="0" err="1" smtClean="0"/>
              <a:t>Ladkrabang</a:t>
            </a:r>
            <a:r>
              <a:rPr lang="ja-JP" altLang="en-US" dirty="0" smtClean="0"/>
              <a:t>）</a:t>
            </a:r>
            <a:endParaRPr lang="en-US" altLang="ja-JP" dirty="0"/>
          </a:p>
          <a:p>
            <a:endParaRPr lang="en-US" altLang="ja-JP" dirty="0" smtClean="0">
              <a:latin typeface="メイリオ"/>
            </a:endParaRPr>
          </a:p>
          <a:p>
            <a:r>
              <a:rPr lang="ja-JP" altLang="en-US" dirty="0" smtClean="0">
                <a:latin typeface="メイリオ"/>
              </a:rPr>
              <a:t>学部 ：</a:t>
            </a:r>
            <a:r>
              <a:rPr lang="ja-JP" altLang="ja-JP" dirty="0" smtClean="0"/>
              <a:t>理学部</a:t>
            </a:r>
            <a:r>
              <a:rPr lang="th-TH" altLang="ja-JP" dirty="0" smtClean="0"/>
              <a:t> </a:t>
            </a:r>
            <a:r>
              <a:rPr lang="ja-JP" altLang="en-US" dirty="0" smtClean="0"/>
              <a:t>・</a:t>
            </a:r>
            <a:r>
              <a:rPr lang="ja-JP" altLang="en-US" dirty="0" smtClean="0">
                <a:latin typeface="メイリオ"/>
              </a:rPr>
              <a:t>コンピュータ</a:t>
            </a:r>
            <a:r>
              <a:rPr lang="ja-JP" altLang="en-US" dirty="0">
                <a:latin typeface="メイリオ"/>
              </a:rPr>
              <a:t>・サイエンス学</a:t>
            </a:r>
            <a:r>
              <a:rPr lang="ja-JP" altLang="en-US" dirty="0" smtClean="0">
                <a:latin typeface="メイリオ"/>
              </a:rPr>
              <a:t>科 </a:t>
            </a:r>
            <a:endParaRPr lang="en-US" altLang="ja-JP" dirty="0" smtClean="0">
              <a:latin typeface="メイリオ"/>
            </a:endParaRPr>
          </a:p>
          <a:p>
            <a:pPr marL="0" indent="0">
              <a:buNone/>
            </a:pPr>
            <a:r>
              <a:rPr lang="en-US" altLang="ja-JP" dirty="0" smtClean="0">
                <a:latin typeface="メイリオ"/>
              </a:rPr>
              <a:t>  </a:t>
            </a:r>
            <a:r>
              <a:rPr lang="en-US" altLang="ja-JP" dirty="0" smtClean="0">
                <a:latin typeface="+mj-lt"/>
              </a:rPr>
              <a:t>(</a:t>
            </a:r>
            <a:r>
              <a:rPr lang="en-US" altLang="ja-JP" dirty="0">
                <a:latin typeface="+mj-lt"/>
              </a:rPr>
              <a:t>Department </a:t>
            </a:r>
            <a:r>
              <a:rPr lang="en-US" altLang="ja-JP" dirty="0" smtClean="0">
                <a:latin typeface="+mj-lt"/>
              </a:rPr>
              <a:t>of </a:t>
            </a:r>
            <a:r>
              <a:rPr lang="en-US" altLang="ja-JP" dirty="0">
                <a:latin typeface="+mj-lt"/>
              </a:rPr>
              <a:t>Computer Science</a:t>
            </a:r>
            <a:r>
              <a:rPr lang="en-US" altLang="ja-JP" dirty="0" smtClean="0">
                <a:latin typeface="+mj-lt"/>
              </a:rPr>
              <a:t>)</a:t>
            </a:r>
          </a:p>
        </p:txBody>
      </p:sp>
    </p:spTree>
    <p:extLst>
      <p:ext uri="{BB962C8B-B14F-4D97-AF65-F5344CB8AC3E}">
        <p14:creationId xmlns:p14="http://schemas.microsoft.com/office/powerpoint/2010/main" val="20109819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4400" y="2276872"/>
            <a:ext cx="7772400" cy="2200275"/>
          </a:xfrm>
        </p:spPr>
        <p:txBody>
          <a:bodyPr>
            <a:normAutofit/>
          </a:bodyPr>
          <a:lstStyle/>
          <a:p>
            <a:pPr algn="r"/>
            <a:r>
              <a:rPr lang="en-US" altLang="ja-JP" sz="4000" dirty="0"/>
              <a:t>Graduation research</a:t>
            </a:r>
            <a:r>
              <a:rPr lang="en-US" altLang="ja-JP" sz="4000" dirty="0" smtClean="0"/>
              <a:t/>
            </a:r>
            <a:br>
              <a:rPr lang="en-US" altLang="ja-JP" sz="4000" dirty="0" smtClean="0"/>
            </a:br>
            <a:endParaRPr kumimoji="1" lang="ja-JP" altLang="en-US" sz="4000" dirty="0"/>
          </a:p>
        </p:txBody>
      </p:sp>
      <p:sp>
        <p:nvSpPr>
          <p:cNvPr id="3" name="テキスト プレースホルダー 2"/>
          <p:cNvSpPr>
            <a:spLocks noGrp="1"/>
          </p:cNvSpPr>
          <p:nvPr>
            <p:ph type="body" idx="1"/>
          </p:nvPr>
        </p:nvSpPr>
        <p:spPr>
          <a:xfrm>
            <a:off x="-293204" y="3911470"/>
            <a:ext cx="8980004" cy="957705"/>
          </a:xfrm>
        </p:spPr>
        <p:txBody>
          <a:bodyPr>
            <a:noAutofit/>
          </a:bodyPr>
          <a:lstStyle/>
          <a:p>
            <a:pPr algn="r"/>
            <a:r>
              <a:rPr lang="en-US" altLang="ja-JP" sz="3200" dirty="0"/>
              <a:t>Arm Therapy </a:t>
            </a:r>
            <a:r>
              <a:rPr lang="en-US" altLang="ja-JP" sz="3200" dirty="0" smtClean="0"/>
              <a:t>Application </a:t>
            </a:r>
            <a:r>
              <a:rPr lang="en-US" altLang="ja-JP" sz="3200" dirty="0"/>
              <a:t>(</a:t>
            </a:r>
            <a:r>
              <a:rPr lang="en-US" altLang="ja-JP" sz="3200" dirty="0" smtClean="0"/>
              <a:t>2011)</a:t>
            </a:r>
            <a:endParaRPr kumimoji="1" lang="ja-JP" altLang="en-US" sz="3200"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4</a:t>
            </a:fld>
            <a:endParaRPr kumimoji="1" lang="ja-JP" altLang="en-US"/>
          </a:p>
        </p:txBody>
      </p:sp>
    </p:spTree>
    <p:extLst>
      <p:ext uri="{BB962C8B-B14F-4D97-AF65-F5344CB8AC3E}">
        <p14:creationId xmlns:p14="http://schemas.microsoft.com/office/powerpoint/2010/main" val="29425777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of Graduation Research</a:t>
            </a:r>
            <a:endParaRPr lang="th-TH" dirty="0"/>
          </a:p>
        </p:txBody>
      </p:sp>
      <p:sp>
        <p:nvSpPr>
          <p:cNvPr id="3" name="Content Placeholder 2"/>
          <p:cNvSpPr>
            <a:spLocks noGrp="1"/>
          </p:cNvSpPr>
          <p:nvPr>
            <p:ph idx="1"/>
          </p:nvPr>
        </p:nvSpPr>
        <p:spPr/>
        <p:txBody>
          <a:bodyPr/>
          <a:lstStyle/>
          <a:p>
            <a:r>
              <a:rPr lang="en-US" dirty="0" smtClean="0"/>
              <a:t>Issues of current physical therapy applications and devices</a:t>
            </a:r>
          </a:p>
          <a:p>
            <a:pPr lvl="1"/>
            <a:r>
              <a:rPr lang="en-US" dirty="0" smtClean="0"/>
              <a:t>High price</a:t>
            </a:r>
          </a:p>
          <a:p>
            <a:pPr lvl="1"/>
            <a:r>
              <a:rPr lang="en-US" dirty="0" smtClean="0"/>
              <a:t>Difficult to carry</a:t>
            </a:r>
          </a:p>
          <a:p>
            <a:pPr lvl="1"/>
            <a:r>
              <a:rPr lang="en-US" dirty="0" smtClean="0"/>
              <a:t>Lacking incentive to continue (for patients)</a:t>
            </a:r>
          </a:p>
          <a:p>
            <a:endParaRPr lang="th-TH" dirty="0" smtClean="0"/>
          </a:p>
          <a:p>
            <a:r>
              <a:rPr lang="en-US" dirty="0" smtClean="0"/>
              <a:t>Objectives of these research</a:t>
            </a:r>
            <a:endParaRPr lang="en-US" dirty="0"/>
          </a:p>
          <a:p>
            <a:pPr lvl="1"/>
            <a:r>
              <a:rPr lang="en-US" dirty="0" smtClean="0"/>
              <a:t>To reduce the costs</a:t>
            </a:r>
          </a:p>
          <a:p>
            <a:pPr lvl="1"/>
            <a:r>
              <a:rPr lang="en-US" dirty="0" smtClean="0"/>
              <a:t>To reduce workload of physicians</a:t>
            </a:r>
          </a:p>
          <a:p>
            <a:pPr lvl="1"/>
            <a:r>
              <a:rPr lang="en-US" dirty="0" smtClean="0"/>
              <a:t>To improve the motivation of patients</a:t>
            </a:r>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5</a:t>
            </a:fld>
            <a:endParaRPr kumimoji="1" lang="ja-JP" altLang="en-US"/>
          </a:p>
        </p:txBody>
      </p:sp>
    </p:spTree>
    <p:extLst>
      <p:ext uri="{BB962C8B-B14F-4D97-AF65-F5344CB8AC3E}">
        <p14:creationId xmlns:p14="http://schemas.microsoft.com/office/powerpoint/2010/main" val="42438364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a:t>Arm Therapy </a:t>
            </a:r>
            <a:r>
              <a:rPr lang="en-US" altLang="ja-JP" dirty="0" smtClean="0"/>
              <a:t>Application </a:t>
            </a:r>
            <a:r>
              <a:rPr lang="en-US" altLang="ja-JP" dirty="0"/>
              <a:t>with Wiimotes</a:t>
            </a:r>
            <a:endParaRPr kumimoji="1" lang="ja-JP" altLang="en-US"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6</a:t>
            </a:fld>
            <a:endParaRPr kumimoji="1" lang="ja-JP" altLang="en-US"/>
          </a:p>
        </p:txBody>
      </p:sp>
      <p:sp>
        <p:nvSpPr>
          <p:cNvPr id="37" name="Plus 36"/>
          <p:cNvSpPr/>
          <p:nvPr/>
        </p:nvSpPr>
        <p:spPr>
          <a:xfrm>
            <a:off x="4211960" y="3573016"/>
            <a:ext cx="720080" cy="66796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grpSp>
        <p:nvGrpSpPr>
          <p:cNvPr id="6" name="Group 5"/>
          <p:cNvGrpSpPr/>
          <p:nvPr/>
        </p:nvGrpSpPr>
        <p:grpSpPr>
          <a:xfrm>
            <a:off x="137946" y="1648695"/>
            <a:ext cx="4139952" cy="4397173"/>
            <a:chOff x="204827" y="2258722"/>
            <a:chExt cx="4139952" cy="4397173"/>
          </a:xfrm>
        </p:grpSpPr>
        <p:sp>
          <p:nvSpPr>
            <p:cNvPr id="34" name="Rounded Rectangle 33"/>
            <p:cNvSpPr/>
            <p:nvPr/>
          </p:nvSpPr>
          <p:spPr>
            <a:xfrm>
              <a:off x="204827" y="2258722"/>
              <a:ext cx="4139952" cy="43971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35"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28495" t="18483" r="13001" b="17958"/>
            <a:stretch/>
          </p:blipFill>
          <p:spPr>
            <a:xfrm>
              <a:off x="418662" y="2546754"/>
              <a:ext cx="2325121" cy="1894543"/>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4907" y="4258207"/>
              <a:ext cx="2880320" cy="2160240"/>
            </a:xfrm>
            <a:prstGeom prst="rect">
              <a:avLst/>
            </a:prstGeom>
          </p:spPr>
        </p:pic>
        <p:sp>
          <p:nvSpPr>
            <p:cNvPr id="38" name="TextBox 37"/>
            <p:cNvSpPr txBox="1"/>
            <p:nvPr/>
          </p:nvSpPr>
          <p:spPr>
            <a:xfrm>
              <a:off x="2889471" y="2336244"/>
              <a:ext cx="453970" cy="369332"/>
            </a:xfrm>
            <a:prstGeom prst="rect">
              <a:avLst/>
            </a:prstGeom>
            <a:noFill/>
          </p:spPr>
          <p:txBody>
            <a:bodyPr wrap="none" rtlCol="0">
              <a:spAutoFit/>
            </a:bodyPr>
            <a:lstStyle/>
            <a:p>
              <a:r>
                <a:rPr lang="en-US" dirty="0" smtClean="0"/>
                <a:t>Kit</a:t>
              </a:r>
              <a:endParaRPr lang="th-TH" dirty="0"/>
            </a:p>
          </p:txBody>
        </p:sp>
      </p:grpSp>
      <p:grpSp>
        <p:nvGrpSpPr>
          <p:cNvPr id="8" name="Group 7"/>
          <p:cNvGrpSpPr/>
          <p:nvPr/>
        </p:nvGrpSpPr>
        <p:grpSpPr>
          <a:xfrm>
            <a:off x="4872911" y="1639403"/>
            <a:ext cx="4139952" cy="4397435"/>
            <a:chOff x="4970746" y="2195572"/>
            <a:chExt cx="4139952" cy="4397435"/>
          </a:xfrm>
        </p:grpSpPr>
        <p:sp>
          <p:nvSpPr>
            <p:cNvPr id="33" name="Rounded Rectangle 32"/>
            <p:cNvSpPr/>
            <p:nvPr/>
          </p:nvSpPr>
          <p:spPr>
            <a:xfrm>
              <a:off x="4970746" y="2195834"/>
              <a:ext cx="4139952" cy="43971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sp>
          <p:nvSpPr>
            <p:cNvPr id="39" name="TextBox 38"/>
            <p:cNvSpPr txBox="1"/>
            <p:nvPr/>
          </p:nvSpPr>
          <p:spPr>
            <a:xfrm>
              <a:off x="6493136" y="2195572"/>
              <a:ext cx="1095172" cy="369332"/>
            </a:xfrm>
            <a:prstGeom prst="rect">
              <a:avLst/>
            </a:prstGeom>
            <a:noFill/>
          </p:spPr>
          <p:txBody>
            <a:bodyPr wrap="none" rtlCol="0">
              <a:spAutoFit/>
            </a:bodyPr>
            <a:lstStyle/>
            <a:p>
              <a:r>
                <a:rPr lang="en-US" dirty="0" smtClean="0"/>
                <a:t>Software</a:t>
              </a:r>
              <a:endParaRPr lang="th-TH" dirty="0"/>
            </a:p>
          </p:txBody>
        </p:sp>
        <p:pic>
          <p:nvPicPr>
            <p:cNvPr id="40" name="Picture 39"/>
            <p:cNvPicPr>
              <a:picLocks noChangeAspect="1"/>
            </p:cNvPicPr>
            <p:nvPr/>
          </p:nvPicPr>
          <p:blipFill rotWithShape="1">
            <a:blip r:embed="rId5"/>
            <a:srcRect l="16794" t="13579" r="14580" b="21454"/>
            <a:stretch/>
          </p:blipFill>
          <p:spPr>
            <a:xfrm>
              <a:off x="5161456" y="2564904"/>
              <a:ext cx="3525344" cy="1876393"/>
            </a:xfrm>
            <a:prstGeom prst="rect">
              <a:avLst/>
            </a:prstGeom>
          </p:spPr>
        </p:pic>
        <p:pic>
          <p:nvPicPr>
            <p:cNvPr id="4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5883" y="4107313"/>
              <a:ext cx="3486802" cy="1860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8" descr="http://sabia.tic.udc.es/gc/Contenidos%20adicionales/trabajos/3D/estereoscopia/java3d-logo.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5535" y="5850949"/>
              <a:ext cx="1288916" cy="45249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http://www.usewww.com.ar/clipart/php-mysql/php-mysq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4078" y="5655172"/>
              <a:ext cx="1463751" cy="909431"/>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7548751" y="2844034"/>
              <a:ext cx="1501778" cy="1078744"/>
              <a:chOff x="4468016" y="4221088"/>
              <a:chExt cx="3044902" cy="2133600"/>
            </a:xfrm>
          </p:grpSpPr>
          <p:pic>
            <p:nvPicPr>
              <p:cNvPr id="45" name="Picture 6" descr="http://ftparmy.com/images/wiiusej-02.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5418" y="4221088"/>
                <a:ext cx="28575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blog.newrelic.com/wp-content/uploads/java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68016" y="4770512"/>
                <a:ext cx="1584176" cy="1584176"/>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3386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Arm Therapy </a:t>
            </a:r>
            <a:r>
              <a:rPr lang="en-US" altLang="ja-JP" dirty="0" smtClean="0"/>
              <a:t>Application</a:t>
            </a:r>
            <a:endParaRPr lang="th-TH"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7</a:t>
            </a:fld>
            <a:endParaRPr kumimoji="1" lang="ja-JP" altLang="en-US"/>
          </a:p>
        </p:txBody>
      </p:sp>
      <p:sp>
        <p:nvSpPr>
          <p:cNvPr id="14" name="Content Placeholder 13"/>
          <p:cNvSpPr>
            <a:spLocks noGrp="1"/>
          </p:cNvSpPr>
          <p:nvPr>
            <p:ph idx="1"/>
          </p:nvPr>
        </p:nvSpPr>
        <p:spPr/>
        <p:txBody>
          <a:bodyPr/>
          <a:lstStyle/>
          <a:p>
            <a:endParaRPr lang="th-TH" dirty="0"/>
          </a:p>
        </p:txBody>
      </p:sp>
      <p:grpSp>
        <p:nvGrpSpPr>
          <p:cNvPr id="41" name="Group 40"/>
          <p:cNvGrpSpPr/>
          <p:nvPr/>
        </p:nvGrpSpPr>
        <p:grpSpPr>
          <a:xfrm>
            <a:off x="292995" y="1343608"/>
            <a:ext cx="8658478" cy="5389983"/>
            <a:chOff x="292995" y="1343608"/>
            <a:chExt cx="8658478" cy="5389983"/>
          </a:xfrm>
        </p:grpSpPr>
        <p:grpSp>
          <p:nvGrpSpPr>
            <p:cNvPr id="40" name="Group 39"/>
            <p:cNvGrpSpPr/>
            <p:nvPr/>
          </p:nvGrpSpPr>
          <p:grpSpPr>
            <a:xfrm>
              <a:off x="292995" y="1343608"/>
              <a:ext cx="8658478" cy="5389983"/>
              <a:chOff x="292995" y="1343608"/>
              <a:chExt cx="8658478" cy="5389983"/>
            </a:xfrm>
          </p:grpSpPr>
          <p:pic>
            <p:nvPicPr>
              <p:cNvPr id="19" name="Picture 2" descr="http://www.ppgsimulator.com/Wiimote%20Control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995" y="1343608"/>
                <a:ext cx="6910509" cy="471813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92619" y="5198510"/>
                <a:ext cx="1844529" cy="1225633"/>
              </a:xfrm>
              <a:prstGeom prst="rect">
                <a:avLst/>
              </a:prstGeom>
            </p:spPr>
          </p:pic>
          <p:sp>
            <p:nvSpPr>
              <p:cNvPr id="21" name="正方形/長方形 6"/>
              <p:cNvSpPr/>
              <p:nvPr/>
            </p:nvSpPr>
            <p:spPr>
              <a:xfrm>
                <a:off x="4594076" y="4001059"/>
                <a:ext cx="2609428" cy="914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8" name="Content Placeholder 3"/>
              <p:cNvPicPr>
                <a:picLocks noChangeAspect="1"/>
              </p:cNvPicPr>
              <p:nvPr/>
            </p:nvPicPr>
            <p:blipFill rotWithShape="1">
              <a:blip r:embed="rId5" cstate="print">
                <a:extLst>
                  <a:ext uri="{28A0092B-C50C-407E-A947-70E740481C1C}">
                    <a14:useLocalDpi xmlns:a14="http://schemas.microsoft.com/office/drawing/2010/main" val="0"/>
                  </a:ext>
                </a:extLst>
              </a:blip>
              <a:srcRect l="30940" r="10166" b="29091"/>
              <a:stretch/>
            </p:blipFill>
            <p:spPr>
              <a:xfrm>
                <a:off x="6945190" y="3635409"/>
                <a:ext cx="2006283" cy="1817680"/>
              </a:xfrm>
              <a:prstGeom prst="rect">
                <a:avLst/>
              </a:prstGeom>
            </p:spPr>
          </p:pic>
          <p:grpSp>
            <p:nvGrpSpPr>
              <p:cNvPr id="31" name="Group 30"/>
              <p:cNvGrpSpPr/>
              <p:nvPr/>
            </p:nvGrpSpPr>
            <p:grpSpPr>
              <a:xfrm>
                <a:off x="1723578" y="4347386"/>
                <a:ext cx="1112912" cy="1171596"/>
                <a:chOff x="2253122" y="4433730"/>
                <a:chExt cx="1112912" cy="1171596"/>
              </a:xfrm>
            </p:grpSpPr>
            <p:sp>
              <p:nvSpPr>
                <p:cNvPr id="25" name="Arc 24"/>
                <p:cNvSpPr/>
                <p:nvPr/>
              </p:nvSpPr>
              <p:spPr>
                <a:xfrm rot="6069617">
                  <a:off x="2237276" y="4449576"/>
                  <a:ext cx="990361" cy="9586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sp>
              <p:nvSpPr>
                <p:cNvPr id="26" name="Arc 25"/>
                <p:cNvSpPr/>
                <p:nvPr/>
              </p:nvSpPr>
              <p:spPr>
                <a:xfrm rot="6069617">
                  <a:off x="2391518" y="4630811"/>
                  <a:ext cx="990361" cy="95867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th-TH"/>
                </a:p>
              </p:txBody>
            </p:sp>
          </p:grpSp>
        </p:grpSp>
        <p:sp>
          <p:nvSpPr>
            <p:cNvPr id="17" name="テキスト ボックス 13"/>
            <p:cNvSpPr txBox="1"/>
            <p:nvPr/>
          </p:nvSpPr>
          <p:spPr>
            <a:xfrm>
              <a:off x="4631410" y="4110561"/>
              <a:ext cx="2479542" cy="827130"/>
            </a:xfrm>
            <a:prstGeom prst="rect">
              <a:avLst/>
            </a:prstGeom>
            <a:noFill/>
          </p:spPr>
          <p:txBody>
            <a:bodyPr wrap="none" rtlCol="0">
              <a:spAutoFit/>
            </a:bodyPr>
            <a:lstStyle/>
            <a:p>
              <a:pPr algn="ctr"/>
              <a:r>
                <a:rPr kumimoji="1" lang="en-US" altLang="ja-JP" sz="1600" dirty="0" smtClean="0"/>
                <a:t>IR markers</a:t>
              </a:r>
            </a:p>
            <a:p>
              <a:pPr algn="ctr"/>
              <a:r>
                <a:rPr lang="en-US" altLang="ja-JP" sz="1600" dirty="0"/>
                <a:t>a</a:t>
              </a:r>
              <a:r>
                <a:rPr lang="en-US" altLang="ja-JP" sz="1600" dirty="0" smtClean="0"/>
                <a:t>ttached on body</a:t>
              </a:r>
              <a:endParaRPr kumimoji="1" lang="ja-JP" altLang="en-US" sz="1600" dirty="0"/>
            </a:p>
          </p:txBody>
        </p:sp>
      </p:grpSp>
      <p:grpSp>
        <p:nvGrpSpPr>
          <p:cNvPr id="6" name="Group 5"/>
          <p:cNvGrpSpPr/>
          <p:nvPr/>
        </p:nvGrpSpPr>
        <p:grpSpPr>
          <a:xfrm>
            <a:off x="2515153" y="1169682"/>
            <a:ext cx="6000107" cy="2158020"/>
            <a:chOff x="2515153" y="1169682"/>
            <a:chExt cx="6000107" cy="2158020"/>
          </a:xfrm>
        </p:grpSpPr>
        <p:pic>
          <p:nvPicPr>
            <p:cNvPr id="29" name="Picture 28"/>
            <p:cNvPicPr>
              <a:picLocks noChangeAspect="1"/>
            </p:cNvPicPr>
            <p:nvPr/>
          </p:nvPicPr>
          <p:blipFill rotWithShape="1">
            <a:blip r:embed="rId6"/>
            <a:srcRect l="34505" t="30313" r="30076" b="16532"/>
            <a:stretch/>
          </p:blipFill>
          <p:spPr>
            <a:xfrm>
              <a:off x="2768025" y="2304118"/>
              <a:ext cx="995934" cy="766994"/>
            </a:xfrm>
            <a:prstGeom prst="rect">
              <a:avLst/>
            </a:prstGeom>
          </p:spPr>
        </p:pic>
        <p:grpSp>
          <p:nvGrpSpPr>
            <p:cNvPr id="5" name="Group 4"/>
            <p:cNvGrpSpPr/>
            <p:nvPr/>
          </p:nvGrpSpPr>
          <p:grpSpPr>
            <a:xfrm>
              <a:off x="2515153" y="1169682"/>
              <a:ext cx="6000107" cy="2158020"/>
              <a:chOff x="2515153" y="1169682"/>
              <a:chExt cx="6000107" cy="2158020"/>
            </a:xfrm>
          </p:grpSpPr>
          <p:pic>
            <p:nvPicPr>
              <p:cNvPr id="27" name="Picture 26"/>
              <p:cNvPicPr>
                <a:picLocks noChangeAspect="1"/>
              </p:cNvPicPr>
              <p:nvPr/>
            </p:nvPicPr>
            <p:blipFill rotWithShape="1">
              <a:blip r:embed="rId6"/>
              <a:srcRect l="34505" t="30313" r="30076" b="16532"/>
              <a:stretch/>
            </p:blipFill>
            <p:spPr>
              <a:xfrm>
                <a:off x="6397491" y="1169682"/>
                <a:ext cx="2117769" cy="1630947"/>
              </a:xfrm>
              <a:prstGeom prst="rect">
                <a:avLst/>
              </a:prstGeom>
            </p:spPr>
          </p:pic>
          <p:sp>
            <p:nvSpPr>
              <p:cNvPr id="30" name="Oval 29"/>
              <p:cNvSpPr/>
              <p:nvPr/>
            </p:nvSpPr>
            <p:spPr>
              <a:xfrm>
                <a:off x="2515153" y="1996411"/>
                <a:ext cx="1488504" cy="1331291"/>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th-TH"/>
              </a:p>
            </p:txBody>
          </p:sp>
          <p:cxnSp>
            <p:nvCxnSpPr>
              <p:cNvPr id="33" name="Straight Connector 32"/>
              <p:cNvCxnSpPr>
                <a:endCxn id="27" idx="1"/>
              </p:cNvCxnSpPr>
              <p:nvPr/>
            </p:nvCxnSpPr>
            <p:spPr>
              <a:xfrm flipV="1">
                <a:off x="4003657" y="1985156"/>
                <a:ext cx="2393834" cy="503762"/>
              </a:xfrm>
              <a:prstGeom prst="line">
                <a:avLst/>
              </a:prstGeom>
            </p:spPr>
            <p:style>
              <a:lnRef idx="1">
                <a:schemeClr val="dk1"/>
              </a:lnRef>
              <a:fillRef idx="0">
                <a:schemeClr val="dk1"/>
              </a:fillRef>
              <a:effectRef idx="0">
                <a:schemeClr val="dk1"/>
              </a:effectRef>
              <a:fontRef idx="minor">
                <a:schemeClr val="tx1"/>
              </a:fontRef>
            </p:style>
          </p:cxnSp>
        </p:grpSp>
      </p:grpSp>
      <p:grpSp>
        <p:nvGrpSpPr>
          <p:cNvPr id="36" name="Group 35"/>
          <p:cNvGrpSpPr/>
          <p:nvPr/>
        </p:nvGrpSpPr>
        <p:grpSpPr>
          <a:xfrm>
            <a:off x="-336498" y="2619884"/>
            <a:ext cx="2939764" cy="1205815"/>
            <a:chOff x="-336498" y="2619884"/>
            <a:chExt cx="2939764" cy="1205815"/>
          </a:xfrm>
        </p:grpSpPr>
        <p:sp>
          <p:nvSpPr>
            <p:cNvPr id="24" name="Bent Arrow 23"/>
            <p:cNvSpPr/>
            <p:nvPr/>
          </p:nvSpPr>
          <p:spPr>
            <a:xfrm>
              <a:off x="1134793" y="3158112"/>
              <a:ext cx="1468473" cy="667587"/>
            </a:xfrm>
            <a:prstGeom prst="bentArrow">
              <a:avLst>
                <a:gd name="adj1" fmla="val 14967"/>
                <a:gd name="adj2" fmla="val 23746"/>
                <a:gd name="adj3" fmla="val 37541"/>
                <a:gd name="adj4"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solidFill>
                  <a:schemeClr val="tx1"/>
                </a:solidFill>
              </a:endParaRPr>
            </a:p>
          </p:txBody>
        </p:sp>
        <p:sp>
          <p:nvSpPr>
            <p:cNvPr id="23" name="TextBox 22"/>
            <p:cNvSpPr txBox="1"/>
            <p:nvPr/>
          </p:nvSpPr>
          <p:spPr>
            <a:xfrm>
              <a:off x="-336498" y="2619884"/>
              <a:ext cx="2739320" cy="584775"/>
            </a:xfrm>
            <a:prstGeom prst="rect">
              <a:avLst/>
            </a:prstGeom>
            <a:noFill/>
          </p:spPr>
          <p:txBody>
            <a:bodyPr wrap="square" rtlCol="0">
              <a:spAutoFit/>
            </a:bodyPr>
            <a:lstStyle/>
            <a:p>
              <a:pPr algn="r"/>
              <a:r>
                <a:rPr lang="en-US" sz="1600" dirty="0" smtClean="0"/>
                <a:t>Send position of patient </a:t>
              </a:r>
            </a:p>
            <a:p>
              <a:pPr algn="r"/>
              <a:r>
                <a:rPr lang="en-US" sz="1600" dirty="0" smtClean="0"/>
                <a:t>to application</a:t>
              </a:r>
              <a:endParaRPr lang="th-TH" sz="1600" dirty="0"/>
            </a:p>
          </p:txBody>
        </p:sp>
      </p:grpSp>
    </p:spTree>
    <p:extLst>
      <p:ext uri="{BB962C8B-B14F-4D97-AF65-F5344CB8AC3E}">
        <p14:creationId xmlns:p14="http://schemas.microsoft.com/office/powerpoint/2010/main" val="400499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en-US" altLang="ja-JP" dirty="0" smtClean="0"/>
              <a:t>Arm </a:t>
            </a:r>
            <a:r>
              <a:rPr lang="en-US" altLang="ja-JP" dirty="0"/>
              <a:t>Therapy </a:t>
            </a:r>
            <a:r>
              <a:rPr lang="en-US" altLang="ja-JP" dirty="0" smtClean="0"/>
              <a:t>Application with Wiimotes</a:t>
            </a:r>
            <a:endParaRPr kumimoji="1" lang="ja-JP" altLang="en-US" dirty="0"/>
          </a:p>
        </p:txBody>
      </p:sp>
      <p:sp>
        <p:nvSpPr>
          <p:cNvPr id="11" name="コンテンツ プレースホルダー 10"/>
          <p:cNvSpPr>
            <a:spLocks noGrp="1"/>
          </p:cNvSpPr>
          <p:nvPr>
            <p:ph idx="1"/>
          </p:nvPr>
        </p:nvSpPr>
        <p:spPr>
          <a:xfrm>
            <a:off x="457200" y="1600200"/>
            <a:ext cx="8229600" cy="2764904"/>
          </a:xfrm>
        </p:spPr>
        <p:txBody>
          <a:bodyPr>
            <a:normAutofit/>
          </a:bodyPr>
          <a:lstStyle/>
          <a:p>
            <a:r>
              <a:rPr lang="en-US" altLang="ja-JP" dirty="0" smtClean="0"/>
              <a:t>This  application use for support physical therapy and arm muscle </a:t>
            </a:r>
            <a:r>
              <a:rPr lang="en-US" altLang="ja-JP" dirty="0"/>
              <a:t>training to </a:t>
            </a:r>
            <a:r>
              <a:rPr lang="en-US" altLang="ja-JP" dirty="0" smtClean="0"/>
              <a:t>improve arm muscle.</a:t>
            </a:r>
            <a:endParaRPr lang="th-TH" altLang="ja-JP" dirty="0" smtClean="0"/>
          </a:p>
          <a:p>
            <a:r>
              <a:rPr lang="en-US" altLang="ja-JP" dirty="0"/>
              <a:t>Application </a:t>
            </a:r>
            <a:r>
              <a:rPr lang="en-US" altLang="ja-JP" dirty="0" smtClean="0"/>
              <a:t>has 2 types of training</a:t>
            </a:r>
            <a:endParaRPr lang="th-TH" altLang="ja-JP" dirty="0" smtClean="0"/>
          </a:p>
          <a:p>
            <a:pPr marL="731520" lvl="1" indent="-457200">
              <a:buFont typeface="+mj-lt"/>
              <a:buAutoNum type="arabicPeriod"/>
            </a:pPr>
            <a:r>
              <a:rPr lang="en-US" altLang="ja-JP" dirty="0" smtClean="0"/>
              <a:t>Moving arm follow to random point</a:t>
            </a:r>
          </a:p>
          <a:p>
            <a:pPr marL="731520" lvl="1" indent="-457200">
              <a:buFont typeface="+mj-lt"/>
              <a:buAutoNum type="arabicPeriod"/>
            </a:pPr>
            <a:r>
              <a:rPr lang="en-US" altLang="ja-JP" dirty="0" smtClean="0"/>
              <a:t>Moving </a:t>
            </a:r>
            <a:r>
              <a:rPr lang="en-US" altLang="ja-JP" dirty="0"/>
              <a:t>arm </a:t>
            </a:r>
            <a:r>
              <a:rPr lang="en-US" altLang="ja-JP" dirty="0" smtClean="0"/>
              <a:t>follow the patterns (created </a:t>
            </a:r>
            <a:r>
              <a:rPr lang="en-US" altLang="ja-JP" dirty="0"/>
              <a:t>by physician</a:t>
            </a:r>
            <a:r>
              <a:rPr lang="en-US" altLang="ja-JP" dirty="0" smtClean="0"/>
              <a:t>)</a:t>
            </a:r>
            <a:endParaRPr lang="th-TH" altLang="ja-JP"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615" t="22995" r="7727" b="19264"/>
          <a:stretch/>
        </p:blipFill>
        <p:spPr bwMode="auto">
          <a:xfrm>
            <a:off x="4650278" y="3777242"/>
            <a:ext cx="4444818" cy="238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341" y="3777242"/>
            <a:ext cx="4466527" cy="2382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259632" y="6309320"/>
            <a:ext cx="184731" cy="369332"/>
          </a:xfrm>
          <a:prstGeom prst="rect">
            <a:avLst/>
          </a:prstGeom>
          <a:noFill/>
        </p:spPr>
        <p:txBody>
          <a:bodyPr wrap="none" rtlCol="0">
            <a:spAutoFit/>
          </a:bodyPr>
          <a:lstStyle/>
          <a:p>
            <a:endParaRPr kumimoji="1" lang="ja-JP" altLang="en-US" dirty="0"/>
          </a:p>
        </p:txBody>
      </p:sp>
      <p:sp>
        <p:nvSpPr>
          <p:cNvPr id="15" name="テキスト ボックス 14"/>
          <p:cNvSpPr txBox="1"/>
          <p:nvPr/>
        </p:nvSpPr>
        <p:spPr>
          <a:xfrm>
            <a:off x="1945861" y="6174640"/>
            <a:ext cx="697627" cy="369332"/>
          </a:xfrm>
          <a:prstGeom prst="rect">
            <a:avLst/>
          </a:prstGeom>
          <a:noFill/>
        </p:spPr>
        <p:txBody>
          <a:bodyPr wrap="none" rtlCol="0">
            <a:spAutoFit/>
          </a:bodyPr>
          <a:lstStyle/>
          <a:p>
            <a:r>
              <a:rPr lang="en-US" altLang="ja-JP" dirty="0" smtClean="0"/>
              <a:t>Fig.1</a:t>
            </a:r>
            <a:endParaRPr kumimoji="1" lang="ja-JP" altLang="en-US" dirty="0"/>
          </a:p>
        </p:txBody>
      </p:sp>
      <p:sp>
        <p:nvSpPr>
          <p:cNvPr id="17" name="テキスト ボックス 16"/>
          <p:cNvSpPr txBox="1"/>
          <p:nvPr/>
        </p:nvSpPr>
        <p:spPr>
          <a:xfrm>
            <a:off x="6523873" y="6165304"/>
            <a:ext cx="697627" cy="369332"/>
          </a:xfrm>
          <a:prstGeom prst="rect">
            <a:avLst/>
          </a:prstGeom>
          <a:noFill/>
        </p:spPr>
        <p:txBody>
          <a:bodyPr wrap="none" rtlCol="0">
            <a:spAutoFit/>
          </a:bodyPr>
          <a:lstStyle/>
          <a:p>
            <a:r>
              <a:rPr lang="en-US" altLang="ja-JP" dirty="0" smtClean="0"/>
              <a:t>Fig.2</a:t>
            </a:r>
            <a:endParaRPr lang="th-TH" altLang="ja-JP" dirty="0"/>
          </a:p>
        </p:txBody>
      </p:sp>
      <p:sp>
        <p:nvSpPr>
          <p:cNvPr id="3" name="Slide Number Placeholder 2"/>
          <p:cNvSpPr>
            <a:spLocks noGrp="1"/>
          </p:cNvSpPr>
          <p:nvPr>
            <p:ph type="sldNum" sz="quarter" idx="12"/>
          </p:nvPr>
        </p:nvSpPr>
        <p:spPr/>
        <p:txBody>
          <a:bodyPr/>
          <a:lstStyle/>
          <a:p>
            <a:fld id="{76A928CB-727E-48CF-A37C-5CEBAAFF7BF6}" type="slidenum">
              <a:rPr kumimoji="1" lang="ja-JP" altLang="en-US" smtClean="0"/>
              <a:t>8</a:t>
            </a:fld>
            <a:endParaRPr kumimoji="1" lang="ja-JP" altLang="en-US"/>
          </a:p>
        </p:txBody>
      </p:sp>
    </p:spTree>
    <p:extLst>
      <p:ext uri="{BB962C8B-B14F-4D97-AF65-F5344CB8AC3E}">
        <p14:creationId xmlns:p14="http://schemas.microsoft.com/office/powerpoint/2010/main" val="40825021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55576" y="1268760"/>
            <a:ext cx="7772400" cy="2200275"/>
          </a:xfrm>
        </p:spPr>
        <p:txBody>
          <a:bodyPr>
            <a:normAutofit/>
          </a:bodyPr>
          <a:lstStyle/>
          <a:p>
            <a:pPr algn="r"/>
            <a:r>
              <a:rPr kumimoji="1" lang="ja-JP" altLang="en-US" sz="4000" dirty="0" smtClean="0"/>
              <a:t>研究生の時</a:t>
            </a:r>
            <a:r>
              <a:rPr kumimoji="1" lang="th-TH" altLang="ja-JP" sz="4000" dirty="0" smtClean="0"/>
              <a:t/>
            </a:r>
            <a:br>
              <a:rPr kumimoji="1" lang="th-TH" altLang="ja-JP" sz="4000" dirty="0" smtClean="0"/>
            </a:br>
            <a:endParaRPr kumimoji="1" lang="ja-JP" altLang="en-US" sz="4000" dirty="0"/>
          </a:p>
        </p:txBody>
      </p:sp>
      <p:sp>
        <p:nvSpPr>
          <p:cNvPr id="3" name="テキスト プレースホルダー 2"/>
          <p:cNvSpPr>
            <a:spLocks noGrp="1"/>
          </p:cNvSpPr>
          <p:nvPr>
            <p:ph type="body" idx="1"/>
          </p:nvPr>
        </p:nvSpPr>
        <p:spPr>
          <a:xfrm>
            <a:off x="-452028" y="2852936"/>
            <a:ext cx="8980004" cy="957705"/>
          </a:xfrm>
        </p:spPr>
        <p:txBody>
          <a:bodyPr>
            <a:noAutofit/>
          </a:bodyPr>
          <a:lstStyle/>
          <a:p>
            <a:pPr algn="r"/>
            <a:r>
              <a:rPr kumimoji="1" lang="en-US" altLang="ja-JP" sz="3200" dirty="0" smtClean="0"/>
              <a:t>Human Gesture Interface</a:t>
            </a:r>
          </a:p>
          <a:p>
            <a:pPr algn="r"/>
            <a:r>
              <a:rPr kumimoji="1" lang="en-US" altLang="ja-JP" sz="3200" dirty="0" smtClean="0"/>
              <a:t>with Perception Neuron </a:t>
            </a:r>
          </a:p>
          <a:p>
            <a:pPr algn="r"/>
            <a:r>
              <a:rPr kumimoji="1" lang="en-US" altLang="ja-JP" sz="3200" dirty="0" smtClean="0"/>
              <a:t>using Hidden Markov Model</a:t>
            </a:r>
            <a:endParaRPr kumimoji="1" lang="ja-JP" altLang="en-US" sz="3200" dirty="0"/>
          </a:p>
        </p:txBody>
      </p:sp>
      <p:sp>
        <p:nvSpPr>
          <p:cNvPr id="4" name="Slide Number Placeholder 3"/>
          <p:cNvSpPr>
            <a:spLocks noGrp="1"/>
          </p:cNvSpPr>
          <p:nvPr>
            <p:ph type="sldNum" sz="quarter" idx="12"/>
          </p:nvPr>
        </p:nvSpPr>
        <p:spPr/>
        <p:txBody>
          <a:bodyPr/>
          <a:lstStyle/>
          <a:p>
            <a:fld id="{76A928CB-727E-48CF-A37C-5CEBAAFF7BF6}" type="slidenum">
              <a:rPr kumimoji="1" lang="ja-JP" altLang="en-US" smtClean="0"/>
              <a:t>9</a:t>
            </a:fld>
            <a:endParaRPr kumimoji="1" lang="ja-JP" altLang="en-US"/>
          </a:p>
        </p:txBody>
      </p:sp>
    </p:spTree>
    <p:extLst>
      <p:ext uri="{BB962C8B-B14F-4D97-AF65-F5344CB8AC3E}">
        <p14:creationId xmlns:p14="http://schemas.microsoft.com/office/powerpoint/2010/main" val="31263380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クラリティ">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6205</TotalTime>
  <Words>2298</Words>
  <Application>Microsoft Office PowerPoint</Application>
  <PresentationFormat>画面に合わせる (4:3)</PresentationFormat>
  <Paragraphs>302</Paragraphs>
  <Slides>25</Slides>
  <Notes>25</Notes>
  <HiddenSlides>0</HiddenSlides>
  <MMClips>1</MMClips>
  <ScaleCrop>false</ScaleCrop>
  <HeadingPairs>
    <vt:vector size="4" baseType="variant">
      <vt:variant>
        <vt:lpstr>テーマ</vt:lpstr>
      </vt:variant>
      <vt:variant>
        <vt:i4>1</vt:i4>
      </vt:variant>
      <vt:variant>
        <vt:lpstr>スライド タイトル</vt:lpstr>
      </vt:variant>
      <vt:variant>
        <vt:i4>25</vt:i4>
      </vt:variant>
    </vt:vector>
  </HeadingPairs>
  <TitlesOfParts>
    <vt:vector size="26" baseType="lpstr">
      <vt:lpstr>クラリティ</vt:lpstr>
      <vt:lpstr>岩手大学 大学院工学研究科</vt:lpstr>
      <vt:lpstr>Overview</vt:lpstr>
      <vt:lpstr>Personal Profile</vt:lpstr>
      <vt:lpstr>Graduation research </vt:lpstr>
      <vt:lpstr>Background of Graduation Research</vt:lpstr>
      <vt:lpstr>Arm Therapy Application with Wiimotes</vt:lpstr>
      <vt:lpstr>Arm Therapy Application</vt:lpstr>
      <vt:lpstr>Arm Therapy Application with Wiimotes</vt:lpstr>
      <vt:lpstr>研究生の時 </vt:lpstr>
      <vt:lpstr>Background</vt:lpstr>
      <vt:lpstr>Introduction</vt:lpstr>
      <vt:lpstr>Objectives</vt:lpstr>
      <vt:lpstr>Motion Capture Data from Neuron Data Reader Framework</vt:lpstr>
      <vt:lpstr>Hidden Markov Model from The Accord.NET Framework</vt:lpstr>
      <vt:lpstr>Work Flow</vt:lpstr>
      <vt:lpstr>Means of gestures</vt:lpstr>
      <vt:lpstr>Video of demo</vt:lpstr>
      <vt:lpstr>Conclusions</vt:lpstr>
      <vt:lpstr>PowerPoint プレゼンテーション</vt:lpstr>
      <vt:lpstr>Human Motion Recognition</vt:lpstr>
      <vt:lpstr>Related Works</vt:lpstr>
      <vt:lpstr>Why Neuron MOCAP ?</vt:lpstr>
      <vt:lpstr>Why Deep Learning ?</vt:lpstr>
      <vt:lpstr>Work Plan</vt:lpstr>
      <vt:lpstr>Thank you  FOR YOUR ATTENTION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岩手大学 ・工学部</dc:title>
  <dc:creator>Nantana_Run</dc:creator>
  <cp:lastModifiedBy>Nantana_Run</cp:lastModifiedBy>
  <cp:revision>288</cp:revision>
  <cp:lastPrinted>2016-08-29T09:28:52Z</cp:lastPrinted>
  <dcterms:created xsi:type="dcterms:W3CDTF">2016-08-11T05:43:35Z</dcterms:created>
  <dcterms:modified xsi:type="dcterms:W3CDTF">2016-08-29T09:30:34Z</dcterms:modified>
</cp:coreProperties>
</file>